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8.jpg" ContentType="image/gif"/>
  <Override PartName="/ppt/media/image19.jpg" ContentType="image/gif"/>
  <Override PartName="/ppt/media/image20.jpg" ContentType="image/gif"/>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502" r:id="rId2"/>
    <p:sldId id="503" r:id="rId3"/>
    <p:sldId id="443" r:id="rId4"/>
    <p:sldId id="312" r:id="rId5"/>
    <p:sldId id="444" r:id="rId6"/>
    <p:sldId id="490" r:id="rId7"/>
    <p:sldId id="445" r:id="rId8"/>
    <p:sldId id="449" r:id="rId9"/>
    <p:sldId id="446" r:id="rId10"/>
    <p:sldId id="452" r:id="rId11"/>
    <p:sldId id="453" r:id="rId12"/>
    <p:sldId id="454" r:id="rId13"/>
    <p:sldId id="482" r:id="rId14"/>
    <p:sldId id="501" r:id="rId15"/>
    <p:sldId id="456" r:id="rId16"/>
    <p:sldId id="500" r:id="rId17"/>
    <p:sldId id="496" r:id="rId18"/>
    <p:sldId id="447" r:id="rId19"/>
    <p:sldId id="492" r:id="rId20"/>
    <p:sldId id="493" r:id="rId21"/>
    <p:sldId id="461" r:id="rId22"/>
    <p:sldId id="494" r:id="rId23"/>
    <p:sldId id="495" r:id="rId24"/>
    <p:sldId id="457" r:id="rId25"/>
    <p:sldId id="465" r:id="rId26"/>
    <p:sldId id="459" r:id="rId27"/>
    <p:sldId id="451" r:id="rId28"/>
    <p:sldId id="450" r:id="rId29"/>
    <p:sldId id="448" r:id="rId30"/>
    <p:sldId id="462" r:id="rId31"/>
    <p:sldId id="485" r:id="rId32"/>
    <p:sldId id="486" r:id="rId33"/>
    <p:sldId id="487" r:id="rId34"/>
    <p:sldId id="488" r:id="rId35"/>
    <p:sldId id="489" r:id="rId36"/>
    <p:sldId id="481" r:id="rId37"/>
    <p:sldId id="484" r:id="rId38"/>
    <p:sldId id="434" r:id="rId39"/>
    <p:sldId id="50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BAE"/>
    <a:srgbClr val="00B0F0"/>
    <a:srgbClr val="FF2700"/>
    <a:srgbClr val="FF9400"/>
    <a:srgbClr val="FFB300"/>
    <a:srgbClr val="ED7D31"/>
    <a:srgbClr val="5CCEA2"/>
    <a:srgbClr val="F85DA6"/>
    <a:srgbClr val="A2FDC1"/>
    <a:srgbClr val="FC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42" autoAdjust="0"/>
  </p:normalViewPr>
  <p:slideViewPr>
    <p:cSldViewPr snapToGrid="0">
      <p:cViewPr varScale="1">
        <p:scale>
          <a:sx n="59" d="100"/>
          <a:sy n="59" d="100"/>
        </p:scale>
        <p:origin x="162"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华文行楷" panose="02010800040101010101" pitchFamily="2" charset="-122"/>
                <a:ea typeface="华文行楷" panose="02010800040101010101" pitchFamily="2" charset="-122"/>
                <a:cs typeface="+mn-cs"/>
              </a:defRPr>
            </a:pPr>
            <a:r>
              <a:rPr lang="zh-CN" altLang="en-US" sz="1800" dirty="0" smtClean="0">
                <a:solidFill>
                  <a:srgbClr val="F85DA6"/>
                </a:solidFill>
                <a:latin typeface="华文行楷" panose="02010800040101010101" pitchFamily="2" charset="-122"/>
                <a:ea typeface="华文行楷" panose="02010800040101010101" pitchFamily="2" charset="-122"/>
              </a:rPr>
              <a:t>金山寺</a:t>
            </a:r>
            <a:endParaRPr lang="en-US" altLang="zh-CN" sz="1800" dirty="0" smtClean="0">
              <a:solidFill>
                <a:srgbClr val="F85DA6"/>
              </a:solidFill>
              <a:latin typeface="华文行楷" panose="02010800040101010101" pitchFamily="2" charset="-122"/>
              <a:ea typeface="华文行楷" panose="02010800040101010101" pitchFamily="2" charset="-122"/>
            </a:endParaRPr>
          </a:p>
          <a:p>
            <a:pPr>
              <a:defRPr>
                <a:solidFill>
                  <a:schemeClr val="tx1"/>
                </a:solidFill>
                <a:latin typeface="华文行楷" panose="02010800040101010101" pitchFamily="2" charset="-122"/>
                <a:ea typeface="华文行楷" panose="02010800040101010101" pitchFamily="2" charset="-122"/>
              </a:defRPr>
            </a:pPr>
            <a:r>
              <a:rPr lang="zh-CN" altLang="en-US" sz="1600" dirty="0" smtClean="0">
                <a:solidFill>
                  <a:schemeClr val="tx1"/>
                </a:solidFill>
                <a:latin typeface="华文行楷" panose="02010800040101010101" pitchFamily="2" charset="-122"/>
                <a:ea typeface="华文行楷" panose="02010800040101010101" pitchFamily="2" charset="-122"/>
              </a:rPr>
              <a:t>近程、物理、高防</a:t>
            </a:r>
            <a:endParaRPr lang="zh-CN" altLang="en-US" sz="1600" dirty="0">
              <a:solidFill>
                <a:schemeClr val="tx1"/>
              </a:solidFill>
              <a:latin typeface="华文行楷" panose="02010800040101010101" pitchFamily="2" charset="-122"/>
              <a:ea typeface="华文行楷" panose="02010800040101010101" pitchFamily="2" charset="-122"/>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华文行楷" panose="02010800040101010101" pitchFamily="2" charset="-122"/>
              <a:ea typeface="华文行楷" panose="02010800040101010101" pitchFamily="2" charset="-122"/>
              <a:cs typeface="+mn-cs"/>
            </a:defRPr>
          </a:pPr>
          <a:endParaRPr lang="zh-CN"/>
        </a:p>
      </c:txPr>
    </c:title>
    <c:autoTitleDeleted val="0"/>
    <c:plotArea>
      <c:layout/>
      <c:radarChart>
        <c:radarStyle val="filled"/>
        <c:varyColors val="0"/>
        <c:ser>
          <c:idx val="0"/>
          <c:order val="0"/>
          <c:tx>
            <c:strRef>
              <c:f>Sheet1!$B$1</c:f>
              <c:strCache>
                <c:ptCount val="1"/>
                <c:pt idx="0">
                  <c:v>金山寺</c:v>
                </c:pt>
              </c:strCache>
            </c:strRef>
          </c:tx>
          <c:spPr>
            <a:solidFill>
              <a:srgbClr val="F85DA6">
                <a:alpha val="90000"/>
              </a:srgbClr>
            </a:solidFill>
            <a:ln>
              <a:noFill/>
            </a:ln>
            <a:effectLst/>
          </c:spPr>
          <c:cat>
            <c:strRef>
              <c:f>Sheet1!$A$2:$A$6</c:f>
              <c:strCache>
                <c:ptCount val="5"/>
                <c:pt idx="0">
                  <c:v>操作难度</c:v>
                </c:pt>
                <c:pt idx="1">
                  <c:v>生存</c:v>
                </c:pt>
                <c:pt idx="2">
                  <c:v>机动</c:v>
                </c:pt>
                <c:pt idx="3">
                  <c:v>控制</c:v>
                </c:pt>
                <c:pt idx="4">
                  <c:v>伤害</c:v>
                </c:pt>
              </c:strCache>
            </c:strRef>
          </c:cat>
          <c:val>
            <c:numRef>
              <c:f>Sheet1!$B$2:$B$6</c:f>
              <c:numCache>
                <c:formatCode>General</c:formatCode>
                <c:ptCount val="5"/>
                <c:pt idx="0">
                  <c:v>2</c:v>
                </c:pt>
                <c:pt idx="1">
                  <c:v>3</c:v>
                </c:pt>
                <c:pt idx="2">
                  <c:v>2</c:v>
                </c:pt>
                <c:pt idx="3">
                  <c:v>2</c:v>
                </c:pt>
                <c:pt idx="4">
                  <c:v>1</c:v>
                </c:pt>
              </c:numCache>
            </c:numRef>
          </c:val>
        </c:ser>
        <c:dLbls>
          <c:showLegendKey val="0"/>
          <c:showVal val="0"/>
          <c:showCatName val="0"/>
          <c:showSerName val="0"/>
          <c:showPercent val="0"/>
          <c:showBubbleSize val="0"/>
        </c:dLbls>
        <c:axId val="258509216"/>
        <c:axId val="258509776"/>
      </c:radarChart>
      <c:catAx>
        <c:axId val="258509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华文行楷" panose="02010800040101010101" pitchFamily="2" charset="-122"/>
                <a:ea typeface="华文行楷" panose="02010800040101010101" pitchFamily="2" charset="-122"/>
                <a:cs typeface="+mn-cs"/>
              </a:defRPr>
            </a:pPr>
            <a:endParaRPr lang="zh-CN"/>
          </a:p>
        </c:txPr>
        <c:crossAx val="258509776"/>
        <c:crosses val="autoZero"/>
        <c:auto val="1"/>
        <c:lblAlgn val="ctr"/>
        <c:lblOffset val="100"/>
        <c:noMultiLvlLbl val="0"/>
      </c:catAx>
      <c:valAx>
        <c:axId val="258509776"/>
        <c:scaling>
          <c:orientation val="minMax"/>
          <c:max val="3"/>
        </c:scaling>
        <c:delete val="0"/>
        <c:axPos val="l"/>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zh-CN"/>
          </a:p>
        </c:txPr>
        <c:crossAx val="25850921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r>
              <a: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rPr>
              <a:t>灵山蛇妖</a:t>
            </a:r>
          </a:p>
          <a:p>
            <a:pPr algn="ctr" rtl="0">
              <a:defRPr lang="zh-CN" altLang="en-US" sz="1800" dirty="0">
                <a:solidFill>
                  <a:srgbClr val="F85DA6"/>
                </a:solidFill>
                <a:latin typeface="华文行楷" panose="02010800040101010101" pitchFamily="2" charset="-122"/>
                <a:ea typeface="华文行楷" panose="02010800040101010101" pitchFamily="2" charset="-122"/>
              </a:defRPr>
            </a:pPr>
            <a:r>
              <a:rPr lang="zh-CN" altLang="en-US" sz="1600" b="0" i="0" u="none" strike="noStrike" kern="1200" spc="0" baseline="0" dirty="0">
                <a:solidFill>
                  <a:schemeClr val="tx1"/>
                </a:solidFill>
                <a:latin typeface="华文行楷" panose="02010800040101010101" pitchFamily="2" charset="-122"/>
                <a:ea typeface="华文行楷" panose="02010800040101010101" pitchFamily="2" charset="-122"/>
                <a:cs typeface="+mn-cs"/>
              </a:rPr>
              <a:t>远程、法术、群攻</a:t>
            </a:r>
          </a:p>
        </c:rich>
      </c:tx>
      <c:overlay val="0"/>
      <c:spPr>
        <a:noFill/>
        <a:ln>
          <a:noFill/>
        </a:ln>
        <a:effectLst/>
      </c:spPr>
      <c:txPr>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endParaRPr lang="zh-CN"/>
        </a:p>
      </c:txPr>
    </c:title>
    <c:autoTitleDeleted val="0"/>
    <c:plotArea>
      <c:layout/>
      <c:radarChart>
        <c:radarStyle val="filled"/>
        <c:varyColors val="0"/>
        <c:ser>
          <c:idx val="0"/>
          <c:order val="0"/>
          <c:tx>
            <c:strRef>
              <c:f>Sheet1!$B$1</c:f>
              <c:strCache>
                <c:ptCount val="1"/>
                <c:pt idx="0">
                  <c:v>灵山妖族</c:v>
                </c:pt>
              </c:strCache>
            </c:strRef>
          </c:tx>
          <c:spPr>
            <a:solidFill>
              <a:srgbClr val="F85DA6">
                <a:alpha val="90000"/>
              </a:srgbClr>
            </a:solidFill>
            <a:ln>
              <a:noFill/>
            </a:ln>
            <a:effectLst/>
          </c:spPr>
          <c:cat>
            <c:strRef>
              <c:f>Sheet1!$A$2:$A$6</c:f>
              <c:strCache>
                <c:ptCount val="5"/>
                <c:pt idx="0">
                  <c:v>操作难度</c:v>
                </c:pt>
                <c:pt idx="1">
                  <c:v>生存</c:v>
                </c:pt>
                <c:pt idx="2">
                  <c:v>机动</c:v>
                </c:pt>
                <c:pt idx="3">
                  <c:v>控制</c:v>
                </c:pt>
                <c:pt idx="4">
                  <c:v>伤害</c:v>
                </c:pt>
              </c:strCache>
            </c:strRef>
          </c:cat>
          <c:val>
            <c:numRef>
              <c:f>Sheet1!$B$2:$B$6</c:f>
              <c:numCache>
                <c:formatCode>General</c:formatCode>
                <c:ptCount val="5"/>
                <c:pt idx="0">
                  <c:v>2</c:v>
                </c:pt>
                <c:pt idx="1">
                  <c:v>1</c:v>
                </c:pt>
                <c:pt idx="2">
                  <c:v>2</c:v>
                </c:pt>
                <c:pt idx="3">
                  <c:v>2</c:v>
                </c:pt>
                <c:pt idx="4">
                  <c:v>3</c:v>
                </c:pt>
              </c:numCache>
            </c:numRef>
          </c:val>
        </c:ser>
        <c:dLbls>
          <c:showLegendKey val="0"/>
          <c:showVal val="0"/>
          <c:showCatName val="0"/>
          <c:showSerName val="0"/>
          <c:showPercent val="0"/>
          <c:showBubbleSize val="0"/>
        </c:dLbls>
        <c:axId val="257941392"/>
        <c:axId val="257941952"/>
      </c:radarChart>
      <c:catAx>
        <c:axId val="257941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华文行楷" panose="02010800040101010101" pitchFamily="2" charset="-122"/>
                <a:ea typeface="华文行楷" panose="02010800040101010101" pitchFamily="2" charset="-122"/>
                <a:cs typeface="+mn-cs"/>
              </a:defRPr>
            </a:pPr>
            <a:endParaRPr lang="zh-CN"/>
          </a:p>
        </c:txPr>
        <c:crossAx val="257941952"/>
        <c:crosses val="autoZero"/>
        <c:auto val="1"/>
        <c:lblAlgn val="ctr"/>
        <c:lblOffset val="100"/>
        <c:noMultiLvlLbl val="0"/>
      </c:catAx>
      <c:valAx>
        <c:axId val="257941952"/>
        <c:scaling>
          <c:orientation val="minMax"/>
          <c:max val="3"/>
        </c:scaling>
        <c:delete val="0"/>
        <c:axPos val="l"/>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zh-CN"/>
          </a:p>
        </c:txPr>
        <c:crossAx val="25794139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r>
              <a: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rPr>
              <a:t>星宿人族</a:t>
            </a:r>
          </a:p>
          <a:p>
            <a:pPr algn="ctr" rtl="0">
              <a:defRPr lang="zh-CN" altLang="en-US" sz="1800" dirty="0">
                <a:solidFill>
                  <a:srgbClr val="F85DA6"/>
                </a:solidFill>
                <a:latin typeface="华文行楷" panose="02010800040101010101" pitchFamily="2" charset="-122"/>
                <a:ea typeface="华文行楷" panose="02010800040101010101" pitchFamily="2" charset="-122"/>
              </a:defRPr>
            </a:pPr>
            <a:r>
              <a:rPr lang="zh-CN" altLang="en-US" sz="1600" b="0" i="0" u="none" strike="noStrike" kern="1200" spc="0" baseline="0" dirty="0">
                <a:solidFill>
                  <a:schemeClr val="tx1"/>
                </a:solidFill>
                <a:latin typeface="华文行楷" panose="02010800040101010101" pitchFamily="2" charset="-122"/>
                <a:ea typeface="华文行楷" panose="02010800040101010101" pitchFamily="2" charset="-122"/>
                <a:cs typeface="+mn-cs"/>
              </a:rPr>
              <a:t>远程、法术、治疗、辅助</a:t>
            </a:r>
          </a:p>
        </c:rich>
      </c:tx>
      <c:overlay val="0"/>
      <c:spPr>
        <a:noFill/>
        <a:ln>
          <a:noFill/>
        </a:ln>
        <a:effectLst/>
      </c:spPr>
      <c:txPr>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endParaRPr lang="zh-CN"/>
        </a:p>
      </c:txPr>
    </c:title>
    <c:autoTitleDeleted val="0"/>
    <c:plotArea>
      <c:layout/>
      <c:radarChart>
        <c:radarStyle val="filled"/>
        <c:varyColors val="0"/>
        <c:ser>
          <c:idx val="0"/>
          <c:order val="0"/>
          <c:tx>
            <c:strRef>
              <c:f>Sheet1!$B$1</c:f>
              <c:strCache>
                <c:ptCount val="1"/>
                <c:pt idx="0">
                  <c:v>星宿人族</c:v>
                </c:pt>
              </c:strCache>
            </c:strRef>
          </c:tx>
          <c:spPr>
            <a:solidFill>
              <a:srgbClr val="F85DA6">
                <a:alpha val="90000"/>
              </a:srgbClr>
            </a:solidFill>
            <a:ln>
              <a:noFill/>
            </a:ln>
            <a:effectLst/>
          </c:spPr>
          <c:cat>
            <c:strRef>
              <c:f>Sheet1!$A$2:$A$6</c:f>
              <c:strCache>
                <c:ptCount val="5"/>
                <c:pt idx="0">
                  <c:v>操作难度</c:v>
                </c:pt>
                <c:pt idx="1">
                  <c:v>生存</c:v>
                </c:pt>
                <c:pt idx="2">
                  <c:v>机动</c:v>
                </c:pt>
                <c:pt idx="3">
                  <c:v>控制</c:v>
                </c:pt>
                <c:pt idx="4">
                  <c:v>伤害</c:v>
                </c:pt>
              </c:strCache>
            </c:strRef>
          </c:cat>
          <c:val>
            <c:numRef>
              <c:f>Sheet1!$B$2:$B$6</c:f>
              <c:numCache>
                <c:formatCode>General</c:formatCode>
                <c:ptCount val="5"/>
                <c:pt idx="0">
                  <c:v>2</c:v>
                </c:pt>
                <c:pt idx="1">
                  <c:v>3</c:v>
                </c:pt>
                <c:pt idx="2">
                  <c:v>1</c:v>
                </c:pt>
                <c:pt idx="3">
                  <c:v>1</c:v>
                </c:pt>
                <c:pt idx="4">
                  <c:v>2</c:v>
                </c:pt>
              </c:numCache>
            </c:numRef>
          </c:val>
        </c:ser>
        <c:dLbls>
          <c:showLegendKey val="0"/>
          <c:showVal val="0"/>
          <c:showCatName val="0"/>
          <c:showSerName val="0"/>
          <c:showPercent val="0"/>
          <c:showBubbleSize val="0"/>
        </c:dLbls>
        <c:axId val="257940272"/>
        <c:axId val="257944192"/>
      </c:radarChart>
      <c:catAx>
        <c:axId val="257940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华文行楷" panose="02010800040101010101" pitchFamily="2" charset="-122"/>
                <a:ea typeface="华文行楷" panose="02010800040101010101" pitchFamily="2" charset="-122"/>
                <a:cs typeface="+mn-cs"/>
              </a:defRPr>
            </a:pPr>
            <a:endParaRPr lang="zh-CN"/>
          </a:p>
        </c:txPr>
        <c:crossAx val="257944192"/>
        <c:crosses val="autoZero"/>
        <c:auto val="1"/>
        <c:lblAlgn val="ctr"/>
        <c:lblOffset val="100"/>
        <c:noMultiLvlLbl val="0"/>
      </c:catAx>
      <c:valAx>
        <c:axId val="257944192"/>
        <c:scaling>
          <c:orientation val="minMax"/>
          <c:max val="3"/>
        </c:scaling>
        <c:delete val="0"/>
        <c:axPos val="l"/>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zh-CN"/>
          </a:p>
        </c:txPr>
        <c:crossAx val="25794027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r>
              <a: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rPr>
              <a:t>地府鬼族</a:t>
            </a:r>
          </a:p>
          <a:p>
            <a:pPr algn="ctr" rtl="0">
              <a:defRPr lang="zh-CN" altLang="en-US" sz="1800" dirty="0">
                <a:solidFill>
                  <a:srgbClr val="F85DA6"/>
                </a:solidFill>
                <a:latin typeface="华文行楷" panose="02010800040101010101" pitchFamily="2" charset="-122"/>
                <a:ea typeface="华文行楷" panose="02010800040101010101" pitchFamily="2" charset="-122"/>
              </a:defRPr>
            </a:pPr>
            <a:r>
              <a:rPr lang="zh-CN" altLang="en-US" sz="1600" b="0" i="0" u="none" strike="noStrike" kern="1200" spc="0" baseline="0" dirty="0">
                <a:solidFill>
                  <a:schemeClr val="tx1"/>
                </a:solidFill>
                <a:latin typeface="华文行楷" panose="02010800040101010101" pitchFamily="2" charset="-122"/>
                <a:ea typeface="华文行楷" panose="02010800040101010101" pitchFamily="2" charset="-122"/>
                <a:cs typeface="+mn-cs"/>
              </a:rPr>
              <a:t>近程、物理、单攻</a:t>
            </a:r>
          </a:p>
        </c:rich>
      </c:tx>
      <c:overlay val="0"/>
      <c:spPr>
        <a:noFill/>
        <a:ln>
          <a:noFill/>
        </a:ln>
        <a:effectLst/>
      </c:spPr>
      <c:txPr>
        <a:bodyPr rot="0" spcFirstLastPara="1" vertOverflow="ellipsis" vert="horz" wrap="square" anchor="ctr" anchorCtr="1"/>
        <a:lstStyle/>
        <a:p>
          <a:pPr algn="ctr" rtl="0">
            <a:defRPr lang="zh-CN" altLang="en-US" sz="1800" b="0" i="0" u="none" strike="noStrike" kern="1200" spc="0" baseline="0" dirty="0">
              <a:solidFill>
                <a:srgbClr val="F85DA6"/>
              </a:solidFill>
              <a:latin typeface="华文行楷" panose="02010800040101010101" pitchFamily="2" charset="-122"/>
              <a:ea typeface="华文行楷" panose="02010800040101010101" pitchFamily="2" charset="-122"/>
              <a:cs typeface="+mn-cs"/>
            </a:defRPr>
          </a:pPr>
          <a:endParaRPr lang="zh-CN"/>
        </a:p>
      </c:txPr>
    </c:title>
    <c:autoTitleDeleted val="0"/>
    <c:plotArea>
      <c:layout/>
      <c:radarChart>
        <c:radarStyle val="filled"/>
        <c:varyColors val="0"/>
        <c:ser>
          <c:idx val="0"/>
          <c:order val="0"/>
          <c:tx>
            <c:strRef>
              <c:f>Sheet1!$B$1</c:f>
              <c:strCache>
                <c:ptCount val="1"/>
                <c:pt idx="0">
                  <c:v>地府鬼族</c:v>
                </c:pt>
              </c:strCache>
            </c:strRef>
          </c:tx>
          <c:spPr>
            <a:solidFill>
              <a:srgbClr val="F85DA6">
                <a:alpha val="90000"/>
              </a:srgbClr>
            </a:solidFill>
            <a:ln>
              <a:noFill/>
            </a:ln>
            <a:effectLst/>
          </c:spPr>
          <c:cat>
            <c:strRef>
              <c:f>Sheet1!$A$2:$A$6</c:f>
              <c:strCache>
                <c:ptCount val="5"/>
                <c:pt idx="0">
                  <c:v>操作难度</c:v>
                </c:pt>
                <c:pt idx="1">
                  <c:v>生存</c:v>
                </c:pt>
                <c:pt idx="2">
                  <c:v>机动</c:v>
                </c:pt>
                <c:pt idx="3">
                  <c:v>控制</c:v>
                </c:pt>
                <c:pt idx="4">
                  <c:v>伤害</c:v>
                </c:pt>
              </c:strCache>
            </c:strRef>
          </c:cat>
          <c:val>
            <c:numRef>
              <c:f>Sheet1!$B$2:$B$6</c:f>
              <c:numCache>
                <c:formatCode>General</c:formatCode>
                <c:ptCount val="5"/>
                <c:pt idx="0">
                  <c:v>2</c:v>
                </c:pt>
                <c:pt idx="1">
                  <c:v>2</c:v>
                </c:pt>
                <c:pt idx="2">
                  <c:v>1</c:v>
                </c:pt>
                <c:pt idx="3">
                  <c:v>2</c:v>
                </c:pt>
                <c:pt idx="4">
                  <c:v>3</c:v>
                </c:pt>
              </c:numCache>
            </c:numRef>
          </c:val>
        </c:ser>
        <c:dLbls>
          <c:showLegendKey val="0"/>
          <c:showVal val="0"/>
          <c:showCatName val="0"/>
          <c:showSerName val="0"/>
          <c:showPercent val="0"/>
          <c:showBubbleSize val="0"/>
        </c:dLbls>
        <c:axId val="257946432"/>
        <c:axId val="257946992"/>
      </c:radarChart>
      <c:catAx>
        <c:axId val="257946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华文行楷" panose="02010800040101010101" pitchFamily="2" charset="-122"/>
                <a:ea typeface="华文行楷" panose="02010800040101010101" pitchFamily="2" charset="-122"/>
                <a:cs typeface="+mn-cs"/>
              </a:defRPr>
            </a:pPr>
            <a:endParaRPr lang="zh-CN"/>
          </a:p>
        </c:txPr>
        <c:crossAx val="257946992"/>
        <c:crosses val="autoZero"/>
        <c:auto val="1"/>
        <c:lblAlgn val="ctr"/>
        <c:lblOffset val="100"/>
        <c:noMultiLvlLbl val="0"/>
      </c:catAx>
      <c:valAx>
        <c:axId val="257946992"/>
        <c:scaling>
          <c:orientation val="minMax"/>
          <c:max val="3"/>
        </c:scaling>
        <c:delete val="0"/>
        <c:axPos val="l"/>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zh-CN"/>
          </a:p>
        </c:txPr>
        <c:crossAx val="25794643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1BCB4A-55DF-482E-B84A-B22BDAF92E31}"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zh-CN" altLang="en-US"/>
        </a:p>
      </dgm:t>
    </dgm:pt>
    <dgm:pt modelId="{9D2D6D0E-14AB-4D86-BC29-1DECFC32DDC5}">
      <dgm:prSet phldrT="[文本]"/>
      <dgm:spPr>
        <a:solidFill>
          <a:schemeClr val="accent2"/>
        </a:solidFill>
      </dgm:spPr>
      <dgm:t>
        <a:bodyPr/>
        <a:lstStyle/>
        <a:p>
          <a:r>
            <a:rPr lang="zh-CN" altLang="en-US" dirty="0" smtClean="0">
              <a:latin typeface="华文行楷" panose="02010800040101010101" pitchFamily="2" charset="-122"/>
              <a:ea typeface="华文行楷" panose="02010800040101010101" pitchFamily="2" charset="-122"/>
            </a:rPr>
            <a:t>特殊技能</a:t>
          </a:r>
          <a:endParaRPr lang="zh-CN" altLang="en-US" dirty="0">
            <a:latin typeface="华文行楷" panose="02010800040101010101" pitchFamily="2" charset="-122"/>
            <a:ea typeface="华文行楷" panose="02010800040101010101" pitchFamily="2" charset="-122"/>
          </a:endParaRPr>
        </a:p>
      </dgm:t>
    </dgm:pt>
    <dgm:pt modelId="{0F4469E5-27B1-4C74-BC29-8A1A80216759}" type="par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B86E075C-CF4E-4D0C-8C5C-E3777402A904}" type="sib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53C0C1F5-9F34-4FD9-96E1-26402FD2881A}">
      <dgm:prSet phldrT="[文本]"/>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佛光普照</a:t>
          </a:r>
          <a:endParaRPr lang="zh-CN" altLang="en-US" dirty="0">
            <a:latin typeface="华文行楷" panose="02010800040101010101" pitchFamily="2" charset="-122"/>
            <a:ea typeface="华文行楷" panose="02010800040101010101" pitchFamily="2" charset="-122"/>
          </a:endParaRPr>
        </a:p>
      </dgm:t>
    </dgm:pt>
    <dgm:pt modelId="{AF28CD47-3FA0-4F80-B383-B71BFB4982C6}" type="parTrans" cxnId="{3298C7A0-1F03-44D3-9E63-9CF21E650C7B}">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0942F64-8DD4-44A3-8F6C-1EF2EA2B5EE6}" type="sibTrans" cxnId="{3298C7A0-1F03-44D3-9E63-9CF21E650C7B}">
      <dgm:prSet/>
      <dgm:spPr/>
      <dgm:t>
        <a:bodyPr/>
        <a:lstStyle/>
        <a:p>
          <a:endParaRPr lang="zh-CN" altLang="en-US">
            <a:latin typeface="华文行楷" panose="02010800040101010101" pitchFamily="2" charset="-122"/>
            <a:ea typeface="华文行楷" panose="02010800040101010101" pitchFamily="2" charset="-122"/>
          </a:endParaRPr>
        </a:p>
      </dgm:t>
    </dgm:pt>
    <dgm:pt modelId="{EBE7D4C1-CF33-48C4-955B-252EBAC859F3}">
      <dgm:prSet phldrT="[文本]"/>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勾魂摄魄</a:t>
          </a:r>
          <a:endParaRPr lang="zh-CN" altLang="en-US" dirty="0">
            <a:latin typeface="华文行楷" panose="02010800040101010101" pitchFamily="2" charset="-122"/>
            <a:ea typeface="华文行楷" panose="02010800040101010101" pitchFamily="2" charset="-122"/>
          </a:endParaRPr>
        </a:p>
      </dgm:t>
    </dgm:pt>
    <dgm:pt modelId="{34A27909-F206-4A28-9C1F-3014B32EAA19}" type="parTrans" cxnId="{6FA2B6D1-5472-4E47-AE1D-0B3F3C9BA661}">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4D2117DC-0BBC-4C11-B87D-63B7363F38E6}" type="sibTrans" cxnId="{6FA2B6D1-5472-4E47-AE1D-0B3F3C9BA661}">
      <dgm:prSet/>
      <dgm:spPr/>
      <dgm:t>
        <a:bodyPr/>
        <a:lstStyle/>
        <a:p>
          <a:endParaRPr lang="zh-CN" altLang="en-US">
            <a:latin typeface="华文行楷" panose="02010800040101010101" pitchFamily="2" charset="-122"/>
            <a:ea typeface="华文行楷" panose="02010800040101010101" pitchFamily="2" charset="-122"/>
          </a:endParaRPr>
        </a:p>
      </dgm:t>
    </dgm:pt>
    <dgm:pt modelId="{4539CA9F-EDD0-45AE-9675-2F94451006F0}">
      <dgm:prSet/>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滚滚红尘</a:t>
          </a:r>
          <a:endParaRPr lang="zh-CN" altLang="en-US" dirty="0">
            <a:latin typeface="华文行楷" panose="02010800040101010101" pitchFamily="2" charset="-122"/>
            <a:ea typeface="华文行楷" panose="02010800040101010101" pitchFamily="2" charset="-122"/>
          </a:endParaRPr>
        </a:p>
      </dgm:t>
    </dgm:pt>
    <dgm:pt modelId="{1C2C0C44-2B22-4734-ABF8-B59F2D80E332}" type="parTrans" cxnId="{3458B1DE-5447-464A-849B-CD59C010851D}">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CE1BF48-45FB-4E63-B6D1-C346849682C4}" type="sibTrans" cxnId="{3458B1DE-5447-464A-849B-CD59C010851D}">
      <dgm:prSet/>
      <dgm:spPr/>
      <dgm:t>
        <a:bodyPr/>
        <a:lstStyle/>
        <a:p>
          <a:endParaRPr lang="zh-CN" altLang="en-US">
            <a:latin typeface="华文行楷" panose="02010800040101010101" pitchFamily="2" charset="-122"/>
            <a:ea typeface="华文行楷" panose="02010800040101010101" pitchFamily="2" charset="-122"/>
          </a:endParaRPr>
        </a:p>
      </dgm:t>
    </dgm:pt>
    <dgm:pt modelId="{84898BA9-B1F9-4449-BBE5-2639ABC23E75}">
      <dgm:prSet/>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悬壶济世</a:t>
          </a:r>
          <a:endParaRPr lang="zh-CN" altLang="en-US" dirty="0">
            <a:latin typeface="华文行楷" panose="02010800040101010101" pitchFamily="2" charset="-122"/>
            <a:ea typeface="华文行楷" panose="02010800040101010101" pitchFamily="2" charset="-122"/>
          </a:endParaRPr>
        </a:p>
      </dgm:t>
    </dgm:pt>
    <dgm:pt modelId="{DB2E9BA5-9D01-433D-9912-2E2C12E2BCC9}" type="parTrans" cxnId="{5DD2D3CC-58EB-48FA-AF98-783F0F56A7FE}">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B232CBE3-A87C-4129-AEB2-E980100369EF}" type="sibTrans" cxnId="{5DD2D3CC-58EB-48FA-AF98-783F0F56A7FE}">
      <dgm:prSet/>
      <dgm:spPr/>
      <dgm:t>
        <a:bodyPr/>
        <a:lstStyle/>
        <a:p>
          <a:endParaRPr lang="zh-CN" altLang="en-US">
            <a:latin typeface="华文行楷" panose="02010800040101010101" pitchFamily="2" charset="-122"/>
            <a:ea typeface="华文行楷" panose="02010800040101010101" pitchFamily="2" charset="-122"/>
          </a:endParaRPr>
        </a:p>
      </dgm:t>
    </dgm:pt>
    <dgm:pt modelId="{08C4879F-EE40-486E-BAA2-3DA9A4C671DC}" type="pres">
      <dgm:prSet presAssocID="{321BCB4A-55DF-482E-B84A-B22BDAF92E31}" presName="diagram" presStyleCnt="0">
        <dgm:presLayoutVars>
          <dgm:chPref val="1"/>
          <dgm:dir/>
          <dgm:animOne val="branch"/>
          <dgm:animLvl val="lvl"/>
          <dgm:resizeHandles/>
        </dgm:presLayoutVars>
      </dgm:prSet>
      <dgm:spPr/>
      <dgm:t>
        <a:bodyPr/>
        <a:lstStyle/>
        <a:p>
          <a:endParaRPr lang="zh-CN" altLang="en-US"/>
        </a:p>
      </dgm:t>
    </dgm:pt>
    <dgm:pt modelId="{3B7D3417-7459-49A6-9509-CFBFDE596E37}" type="pres">
      <dgm:prSet presAssocID="{9D2D6D0E-14AB-4D86-BC29-1DECFC32DDC5}" presName="root" presStyleCnt="0"/>
      <dgm:spPr/>
    </dgm:pt>
    <dgm:pt modelId="{9709DE1B-834E-4111-9F06-58786A3393C7}" type="pres">
      <dgm:prSet presAssocID="{9D2D6D0E-14AB-4D86-BC29-1DECFC32DDC5}" presName="rootComposite" presStyleCnt="0"/>
      <dgm:spPr/>
    </dgm:pt>
    <dgm:pt modelId="{52AF022B-373C-49FF-BA71-FD69C5C608BF}" type="pres">
      <dgm:prSet presAssocID="{9D2D6D0E-14AB-4D86-BC29-1DECFC32DDC5}" presName="rootText" presStyleLbl="node1" presStyleIdx="0" presStyleCnt="1"/>
      <dgm:spPr/>
      <dgm:t>
        <a:bodyPr/>
        <a:lstStyle/>
        <a:p>
          <a:endParaRPr lang="zh-CN" altLang="en-US"/>
        </a:p>
      </dgm:t>
    </dgm:pt>
    <dgm:pt modelId="{6091920B-9F7A-4893-B9A8-C4EB7DF62409}" type="pres">
      <dgm:prSet presAssocID="{9D2D6D0E-14AB-4D86-BC29-1DECFC32DDC5}" presName="rootConnector" presStyleLbl="node1" presStyleIdx="0" presStyleCnt="1"/>
      <dgm:spPr/>
      <dgm:t>
        <a:bodyPr/>
        <a:lstStyle/>
        <a:p>
          <a:endParaRPr lang="zh-CN" altLang="en-US"/>
        </a:p>
      </dgm:t>
    </dgm:pt>
    <dgm:pt modelId="{77F54EA8-0623-4D0E-8608-339F5AFCE46B}" type="pres">
      <dgm:prSet presAssocID="{9D2D6D0E-14AB-4D86-BC29-1DECFC32DDC5}" presName="childShape" presStyleCnt="0"/>
      <dgm:spPr/>
    </dgm:pt>
    <dgm:pt modelId="{3A8A9130-2E5B-46C8-B75E-E20044A727DA}" type="pres">
      <dgm:prSet presAssocID="{AF28CD47-3FA0-4F80-B383-B71BFB4982C6}" presName="Name13" presStyleLbl="parChTrans1D2" presStyleIdx="0" presStyleCnt="4"/>
      <dgm:spPr/>
      <dgm:t>
        <a:bodyPr/>
        <a:lstStyle/>
        <a:p>
          <a:endParaRPr lang="zh-CN" altLang="en-US"/>
        </a:p>
      </dgm:t>
    </dgm:pt>
    <dgm:pt modelId="{309D2671-4F6B-4458-BF51-620D02086EFE}" type="pres">
      <dgm:prSet presAssocID="{53C0C1F5-9F34-4FD9-96E1-26402FD2881A}" presName="childText" presStyleLbl="bgAcc1" presStyleIdx="0" presStyleCnt="4">
        <dgm:presLayoutVars>
          <dgm:bulletEnabled val="1"/>
        </dgm:presLayoutVars>
      </dgm:prSet>
      <dgm:spPr/>
      <dgm:t>
        <a:bodyPr/>
        <a:lstStyle/>
        <a:p>
          <a:endParaRPr lang="zh-CN" altLang="en-US"/>
        </a:p>
      </dgm:t>
    </dgm:pt>
    <dgm:pt modelId="{4CDF2E54-70EC-4AE7-BBE0-F03AC6212897}" type="pres">
      <dgm:prSet presAssocID="{1C2C0C44-2B22-4734-ABF8-B59F2D80E332}" presName="Name13" presStyleLbl="parChTrans1D2" presStyleIdx="1" presStyleCnt="4"/>
      <dgm:spPr/>
      <dgm:t>
        <a:bodyPr/>
        <a:lstStyle/>
        <a:p>
          <a:endParaRPr lang="zh-CN" altLang="en-US"/>
        </a:p>
      </dgm:t>
    </dgm:pt>
    <dgm:pt modelId="{E5DC25C9-7DC4-483F-8A2E-2DFB71FAC555}" type="pres">
      <dgm:prSet presAssocID="{4539CA9F-EDD0-45AE-9675-2F94451006F0}" presName="childText" presStyleLbl="bgAcc1" presStyleIdx="1" presStyleCnt="4">
        <dgm:presLayoutVars>
          <dgm:bulletEnabled val="1"/>
        </dgm:presLayoutVars>
      </dgm:prSet>
      <dgm:spPr/>
      <dgm:t>
        <a:bodyPr/>
        <a:lstStyle/>
        <a:p>
          <a:endParaRPr lang="zh-CN" altLang="en-US"/>
        </a:p>
      </dgm:t>
    </dgm:pt>
    <dgm:pt modelId="{8E16380F-C107-4726-B113-A39CFCC81A6C}" type="pres">
      <dgm:prSet presAssocID="{DB2E9BA5-9D01-433D-9912-2E2C12E2BCC9}" presName="Name13" presStyleLbl="parChTrans1D2" presStyleIdx="2" presStyleCnt="4"/>
      <dgm:spPr/>
      <dgm:t>
        <a:bodyPr/>
        <a:lstStyle/>
        <a:p>
          <a:endParaRPr lang="zh-CN" altLang="en-US"/>
        </a:p>
      </dgm:t>
    </dgm:pt>
    <dgm:pt modelId="{C84CEED4-D246-4649-9001-3B40D4341DBB}" type="pres">
      <dgm:prSet presAssocID="{84898BA9-B1F9-4449-BBE5-2639ABC23E75}" presName="childText" presStyleLbl="bgAcc1" presStyleIdx="2" presStyleCnt="4">
        <dgm:presLayoutVars>
          <dgm:bulletEnabled val="1"/>
        </dgm:presLayoutVars>
      </dgm:prSet>
      <dgm:spPr/>
      <dgm:t>
        <a:bodyPr/>
        <a:lstStyle/>
        <a:p>
          <a:endParaRPr lang="zh-CN" altLang="en-US"/>
        </a:p>
      </dgm:t>
    </dgm:pt>
    <dgm:pt modelId="{0211E64A-B5DF-4FAF-8826-3B99ADEF8ED2}" type="pres">
      <dgm:prSet presAssocID="{34A27909-F206-4A28-9C1F-3014B32EAA19}" presName="Name13" presStyleLbl="parChTrans1D2" presStyleIdx="3" presStyleCnt="4"/>
      <dgm:spPr/>
      <dgm:t>
        <a:bodyPr/>
        <a:lstStyle/>
        <a:p>
          <a:endParaRPr lang="zh-CN" altLang="en-US"/>
        </a:p>
      </dgm:t>
    </dgm:pt>
    <dgm:pt modelId="{D71C045A-5091-4051-9BAD-C9A2832712B5}" type="pres">
      <dgm:prSet presAssocID="{EBE7D4C1-CF33-48C4-955B-252EBAC859F3}" presName="childText" presStyleLbl="bgAcc1" presStyleIdx="3" presStyleCnt="4">
        <dgm:presLayoutVars>
          <dgm:bulletEnabled val="1"/>
        </dgm:presLayoutVars>
      </dgm:prSet>
      <dgm:spPr/>
      <dgm:t>
        <a:bodyPr/>
        <a:lstStyle/>
        <a:p>
          <a:endParaRPr lang="zh-CN" altLang="en-US"/>
        </a:p>
      </dgm:t>
    </dgm:pt>
  </dgm:ptLst>
  <dgm:cxnLst>
    <dgm:cxn modelId="{2408B46A-9E34-437C-B1F7-5F54737DD088}" type="presOf" srcId="{9D2D6D0E-14AB-4D86-BC29-1DECFC32DDC5}" destId="{6091920B-9F7A-4893-B9A8-C4EB7DF62409}" srcOrd="1" destOrd="0" presId="urn:microsoft.com/office/officeart/2005/8/layout/hierarchy3"/>
    <dgm:cxn modelId="{5DD2D3CC-58EB-48FA-AF98-783F0F56A7FE}" srcId="{9D2D6D0E-14AB-4D86-BC29-1DECFC32DDC5}" destId="{84898BA9-B1F9-4449-BBE5-2639ABC23E75}" srcOrd="2" destOrd="0" parTransId="{DB2E9BA5-9D01-433D-9912-2E2C12E2BCC9}" sibTransId="{B232CBE3-A87C-4129-AEB2-E980100369EF}"/>
    <dgm:cxn modelId="{6DCD846C-AAE0-4AAB-B1AC-13662C6055AE}" type="presOf" srcId="{1C2C0C44-2B22-4734-ABF8-B59F2D80E332}" destId="{4CDF2E54-70EC-4AE7-BBE0-F03AC6212897}" srcOrd="0" destOrd="0" presId="urn:microsoft.com/office/officeart/2005/8/layout/hierarchy3"/>
    <dgm:cxn modelId="{E9EB1013-BF02-4B0C-9D77-0AD8DEDC26AC}" type="presOf" srcId="{AF28CD47-3FA0-4F80-B383-B71BFB4982C6}" destId="{3A8A9130-2E5B-46C8-B75E-E20044A727DA}" srcOrd="0" destOrd="0" presId="urn:microsoft.com/office/officeart/2005/8/layout/hierarchy3"/>
    <dgm:cxn modelId="{1D3FBB97-8CAE-4B8B-8DF7-4E43903E5719}" type="presOf" srcId="{321BCB4A-55DF-482E-B84A-B22BDAF92E31}" destId="{08C4879F-EE40-486E-BAA2-3DA9A4C671DC}" srcOrd="0" destOrd="0" presId="urn:microsoft.com/office/officeart/2005/8/layout/hierarchy3"/>
    <dgm:cxn modelId="{3298C7A0-1F03-44D3-9E63-9CF21E650C7B}" srcId="{9D2D6D0E-14AB-4D86-BC29-1DECFC32DDC5}" destId="{53C0C1F5-9F34-4FD9-96E1-26402FD2881A}" srcOrd="0" destOrd="0" parTransId="{AF28CD47-3FA0-4F80-B383-B71BFB4982C6}" sibTransId="{90942F64-8DD4-44A3-8F6C-1EF2EA2B5EE6}"/>
    <dgm:cxn modelId="{41A22CEC-753B-433C-92B8-BA6CAD5491D8}" type="presOf" srcId="{53C0C1F5-9F34-4FD9-96E1-26402FD2881A}" destId="{309D2671-4F6B-4458-BF51-620D02086EFE}" srcOrd="0" destOrd="0" presId="urn:microsoft.com/office/officeart/2005/8/layout/hierarchy3"/>
    <dgm:cxn modelId="{C69506C9-2EE0-4B8F-AD2B-13367EDF3422}" type="presOf" srcId="{34A27909-F206-4A28-9C1F-3014B32EAA19}" destId="{0211E64A-B5DF-4FAF-8826-3B99ADEF8ED2}" srcOrd="0" destOrd="0" presId="urn:microsoft.com/office/officeart/2005/8/layout/hierarchy3"/>
    <dgm:cxn modelId="{3458B1DE-5447-464A-849B-CD59C010851D}" srcId="{9D2D6D0E-14AB-4D86-BC29-1DECFC32DDC5}" destId="{4539CA9F-EDD0-45AE-9675-2F94451006F0}" srcOrd="1" destOrd="0" parTransId="{1C2C0C44-2B22-4734-ABF8-B59F2D80E332}" sibTransId="{9CE1BF48-45FB-4E63-B6D1-C346849682C4}"/>
    <dgm:cxn modelId="{087B0F63-88E5-4BC4-A3A1-31FEA40F7F60}" type="presOf" srcId="{EBE7D4C1-CF33-48C4-955B-252EBAC859F3}" destId="{D71C045A-5091-4051-9BAD-C9A2832712B5}" srcOrd="0" destOrd="0" presId="urn:microsoft.com/office/officeart/2005/8/layout/hierarchy3"/>
    <dgm:cxn modelId="{B71E967D-870A-499E-84C6-F5491CEA6347}" type="presOf" srcId="{84898BA9-B1F9-4449-BBE5-2639ABC23E75}" destId="{C84CEED4-D246-4649-9001-3B40D4341DBB}" srcOrd="0" destOrd="0" presId="urn:microsoft.com/office/officeart/2005/8/layout/hierarchy3"/>
    <dgm:cxn modelId="{0B9BE3FC-079A-4868-8EEE-2E5E4F7AE163}" type="presOf" srcId="{9D2D6D0E-14AB-4D86-BC29-1DECFC32DDC5}" destId="{52AF022B-373C-49FF-BA71-FD69C5C608BF}" srcOrd="0" destOrd="0" presId="urn:microsoft.com/office/officeart/2005/8/layout/hierarchy3"/>
    <dgm:cxn modelId="{6FA2B6D1-5472-4E47-AE1D-0B3F3C9BA661}" srcId="{9D2D6D0E-14AB-4D86-BC29-1DECFC32DDC5}" destId="{EBE7D4C1-CF33-48C4-955B-252EBAC859F3}" srcOrd="3" destOrd="0" parTransId="{34A27909-F206-4A28-9C1F-3014B32EAA19}" sibTransId="{4D2117DC-0BBC-4C11-B87D-63B7363F38E6}"/>
    <dgm:cxn modelId="{8FC76547-22A5-462B-B3E7-021AC3313397}" srcId="{321BCB4A-55DF-482E-B84A-B22BDAF92E31}" destId="{9D2D6D0E-14AB-4D86-BC29-1DECFC32DDC5}" srcOrd="0" destOrd="0" parTransId="{0F4469E5-27B1-4C74-BC29-8A1A80216759}" sibTransId="{B86E075C-CF4E-4D0C-8C5C-E3777402A904}"/>
    <dgm:cxn modelId="{4CE18EA0-3F14-49EF-B767-9A315706E13E}" type="presOf" srcId="{4539CA9F-EDD0-45AE-9675-2F94451006F0}" destId="{E5DC25C9-7DC4-483F-8A2E-2DFB71FAC555}" srcOrd="0" destOrd="0" presId="urn:microsoft.com/office/officeart/2005/8/layout/hierarchy3"/>
    <dgm:cxn modelId="{2F079F68-76EA-47FF-9219-ABBCBEEBBF22}" type="presOf" srcId="{DB2E9BA5-9D01-433D-9912-2E2C12E2BCC9}" destId="{8E16380F-C107-4726-B113-A39CFCC81A6C}" srcOrd="0" destOrd="0" presId="urn:microsoft.com/office/officeart/2005/8/layout/hierarchy3"/>
    <dgm:cxn modelId="{C32DED63-426B-45DD-8302-BA5CC79F5FD0}" type="presParOf" srcId="{08C4879F-EE40-486E-BAA2-3DA9A4C671DC}" destId="{3B7D3417-7459-49A6-9509-CFBFDE596E37}" srcOrd="0" destOrd="0" presId="urn:microsoft.com/office/officeart/2005/8/layout/hierarchy3"/>
    <dgm:cxn modelId="{BF11F62E-A3A6-4F20-AD01-AF45DC641A7D}" type="presParOf" srcId="{3B7D3417-7459-49A6-9509-CFBFDE596E37}" destId="{9709DE1B-834E-4111-9F06-58786A3393C7}" srcOrd="0" destOrd="0" presId="urn:microsoft.com/office/officeart/2005/8/layout/hierarchy3"/>
    <dgm:cxn modelId="{C6AA5576-D430-4EC7-AB9C-357182072D4B}" type="presParOf" srcId="{9709DE1B-834E-4111-9F06-58786A3393C7}" destId="{52AF022B-373C-49FF-BA71-FD69C5C608BF}" srcOrd="0" destOrd="0" presId="urn:microsoft.com/office/officeart/2005/8/layout/hierarchy3"/>
    <dgm:cxn modelId="{4DE3A8FF-A2B2-4C6C-969B-9F5EFF0683E2}" type="presParOf" srcId="{9709DE1B-834E-4111-9F06-58786A3393C7}" destId="{6091920B-9F7A-4893-B9A8-C4EB7DF62409}" srcOrd="1" destOrd="0" presId="urn:microsoft.com/office/officeart/2005/8/layout/hierarchy3"/>
    <dgm:cxn modelId="{C0949C82-F2EF-42F6-96A7-B88048AFB04E}" type="presParOf" srcId="{3B7D3417-7459-49A6-9509-CFBFDE596E37}" destId="{77F54EA8-0623-4D0E-8608-339F5AFCE46B}" srcOrd="1" destOrd="0" presId="urn:microsoft.com/office/officeart/2005/8/layout/hierarchy3"/>
    <dgm:cxn modelId="{CE123128-70B0-4CB7-B27B-E467543B1EDA}" type="presParOf" srcId="{77F54EA8-0623-4D0E-8608-339F5AFCE46B}" destId="{3A8A9130-2E5B-46C8-B75E-E20044A727DA}" srcOrd="0" destOrd="0" presId="urn:microsoft.com/office/officeart/2005/8/layout/hierarchy3"/>
    <dgm:cxn modelId="{D9CD0D52-4CF6-42A1-A844-3B4ADBB101FE}" type="presParOf" srcId="{77F54EA8-0623-4D0E-8608-339F5AFCE46B}" destId="{309D2671-4F6B-4458-BF51-620D02086EFE}" srcOrd="1" destOrd="0" presId="urn:microsoft.com/office/officeart/2005/8/layout/hierarchy3"/>
    <dgm:cxn modelId="{546B1380-C51A-4A39-8147-623178D01A72}" type="presParOf" srcId="{77F54EA8-0623-4D0E-8608-339F5AFCE46B}" destId="{4CDF2E54-70EC-4AE7-BBE0-F03AC6212897}" srcOrd="2" destOrd="0" presId="urn:microsoft.com/office/officeart/2005/8/layout/hierarchy3"/>
    <dgm:cxn modelId="{A4018FD7-7A8B-42A7-96F0-52BF858C3319}" type="presParOf" srcId="{77F54EA8-0623-4D0E-8608-339F5AFCE46B}" destId="{E5DC25C9-7DC4-483F-8A2E-2DFB71FAC555}" srcOrd="3" destOrd="0" presId="urn:microsoft.com/office/officeart/2005/8/layout/hierarchy3"/>
    <dgm:cxn modelId="{ED02DED5-AC65-481C-81C0-0399827D8453}" type="presParOf" srcId="{77F54EA8-0623-4D0E-8608-339F5AFCE46B}" destId="{8E16380F-C107-4726-B113-A39CFCC81A6C}" srcOrd="4" destOrd="0" presId="urn:microsoft.com/office/officeart/2005/8/layout/hierarchy3"/>
    <dgm:cxn modelId="{148988E7-1D93-477A-A472-D58436F11912}" type="presParOf" srcId="{77F54EA8-0623-4D0E-8608-339F5AFCE46B}" destId="{C84CEED4-D246-4649-9001-3B40D4341DBB}" srcOrd="5" destOrd="0" presId="urn:microsoft.com/office/officeart/2005/8/layout/hierarchy3"/>
    <dgm:cxn modelId="{7B6139E4-5E1B-4F6A-86FF-D28ECDA7A48B}" type="presParOf" srcId="{77F54EA8-0623-4D0E-8608-339F5AFCE46B}" destId="{0211E64A-B5DF-4FAF-8826-3B99ADEF8ED2}" srcOrd="6" destOrd="0" presId="urn:microsoft.com/office/officeart/2005/8/layout/hierarchy3"/>
    <dgm:cxn modelId="{9E91DDD6-817F-421E-9974-2341A2995959}" type="presParOf" srcId="{77F54EA8-0623-4D0E-8608-339F5AFCE46B}" destId="{D71C045A-5091-4051-9BAD-C9A2832712B5}"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1BCB4A-55DF-482E-B84A-B22BDAF92E31}"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zh-CN" altLang="en-US"/>
        </a:p>
      </dgm:t>
    </dgm:pt>
    <dgm:pt modelId="{53C0C1F5-9F34-4FD9-96E1-26402FD2881A}">
      <dgm:prSet phldrT="[文本]"/>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三昧真火</a:t>
          </a:r>
          <a:endParaRPr lang="zh-CN" altLang="en-US" dirty="0">
            <a:latin typeface="华文行楷" panose="02010800040101010101" pitchFamily="2" charset="-122"/>
            <a:ea typeface="华文行楷" panose="02010800040101010101" pitchFamily="2" charset="-122"/>
          </a:endParaRPr>
        </a:p>
      </dgm:t>
    </dgm:pt>
    <dgm:pt modelId="{AF28CD47-3FA0-4F80-B383-B71BFB4982C6}" type="parTrans" cxnId="{3298C7A0-1F03-44D3-9E63-9CF21E650C7B}">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0942F64-8DD4-44A3-8F6C-1EF2EA2B5EE6}" type="sibTrans" cxnId="{3298C7A0-1F03-44D3-9E63-9CF21E650C7B}">
      <dgm:prSet/>
      <dgm:spPr/>
      <dgm:t>
        <a:bodyPr/>
        <a:lstStyle/>
        <a:p>
          <a:endParaRPr lang="zh-CN" altLang="en-US">
            <a:latin typeface="华文行楷" panose="02010800040101010101" pitchFamily="2" charset="-122"/>
            <a:ea typeface="华文行楷" panose="02010800040101010101" pitchFamily="2" charset="-122"/>
          </a:endParaRPr>
        </a:p>
      </dgm:t>
    </dgm:pt>
    <dgm:pt modelId="{EBE7D4C1-CF33-48C4-955B-252EBAC859F3}">
      <dgm:prSet phldrT="[文本]"/>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修罗隐身</a:t>
          </a:r>
          <a:endParaRPr lang="zh-CN" altLang="en-US" dirty="0">
            <a:latin typeface="华文行楷" panose="02010800040101010101" pitchFamily="2" charset="-122"/>
            <a:ea typeface="华文行楷" panose="02010800040101010101" pitchFamily="2" charset="-122"/>
          </a:endParaRPr>
        </a:p>
      </dgm:t>
    </dgm:pt>
    <dgm:pt modelId="{34A27909-F206-4A28-9C1F-3014B32EAA19}" type="parTrans" cxnId="{6FA2B6D1-5472-4E47-AE1D-0B3F3C9BA661}">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4D2117DC-0BBC-4C11-B87D-63B7363F38E6}" type="sibTrans" cxnId="{6FA2B6D1-5472-4E47-AE1D-0B3F3C9BA661}">
      <dgm:prSet/>
      <dgm:spPr/>
      <dgm:t>
        <a:bodyPr/>
        <a:lstStyle/>
        <a:p>
          <a:endParaRPr lang="zh-CN" altLang="en-US">
            <a:latin typeface="华文行楷" panose="02010800040101010101" pitchFamily="2" charset="-122"/>
            <a:ea typeface="华文行楷" panose="02010800040101010101" pitchFamily="2" charset="-122"/>
          </a:endParaRPr>
        </a:p>
      </dgm:t>
    </dgm:pt>
    <dgm:pt modelId="{4539CA9F-EDD0-45AE-9675-2F94451006F0}">
      <dgm:prSet/>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水漫金山</a:t>
          </a:r>
          <a:endParaRPr lang="zh-CN" altLang="en-US" dirty="0">
            <a:latin typeface="华文行楷" panose="02010800040101010101" pitchFamily="2" charset="-122"/>
            <a:ea typeface="华文行楷" panose="02010800040101010101" pitchFamily="2" charset="-122"/>
          </a:endParaRPr>
        </a:p>
      </dgm:t>
    </dgm:pt>
    <dgm:pt modelId="{1C2C0C44-2B22-4734-ABF8-B59F2D80E332}" type="parTrans" cxnId="{3458B1DE-5447-464A-849B-CD59C010851D}">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CE1BF48-45FB-4E63-B6D1-C346849682C4}" type="sibTrans" cxnId="{3458B1DE-5447-464A-849B-CD59C010851D}">
      <dgm:prSet/>
      <dgm:spPr/>
      <dgm:t>
        <a:bodyPr/>
        <a:lstStyle/>
        <a:p>
          <a:endParaRPr lang="zh-CN" altLang="en-US">
            <a:latin typeface="华文行楷" panose="02010800040101010101" pitchFamily="2" charset="-122"/>
            <a:ea typeface="华文行楷" panose="02010800040101010101" pitchFamily="2" charset="-122"/>
          </a:endParaRPr>
        </a:p>
      </dgm:t>
    </dgm:pt>
    <dgm:pt modelId="{84898BA9-B1F9-4449-BBE5-2639ABC23E75}">
      <dgm:prSet/>
      <dgm:spPr>
        <a:ln>
          <a:solidFill>
            <a:schemeClr val="tx1"/>
          </a:solidFill>
        </a:ln>
      </dgm:spPr>
      <dgm:t>
        <a:bodyPr/>
        <a:lstStyle/>
        <a:p>
          <a:r>
            <a:rPr lang="zh-CN" altLang="en-US" dirty="0" smtClean="0">
              <a:latin typeface="华文行楷" panose="02010800040101010101" pitchFamily="2" charset="-122"/>
              <a:ea typeface="华文行楷" panose="02010800040101010101" pitchFamily="2" charset="-122"/>
            </a:rPr>
            <a:t>一念成妖</a:t>
          </a:r>
          <a:endParaRPr lang="zh-CN" altLang="en-US" dirty="0">
            <a:latin typeface="华文行楷" panose="02010800040101010101" pitchFamily="2" charset="-122"/>
            <a:ea typeface="华文行楷" panose="02010800040101010101" pitchFamily="2" charset="-122"/>
          </a:endParaRPr>
        </a:p>
      </dgm:t>
    </dgm:pt>
    <dgm:pt modelId="{DB2E9BA5-9D01-433D-9912-2E2C12E2BCC9}" type="parTrans" cxnId="{5DD2D3CC-58EB-48FA-AF98-783F0F56A7FE}">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B232CBE3-A87C-4129-AEB2-E980100369EF}" type="sibTrans" cxnId="{5DD2D3CC-58EB-48FA-AF98-783F0F56A7FE}">
      <dgm:prSet/>
      <dgm:spPr/>
      <dgm:t>
        <a:bodyPr/>
        <a:lstStyle/>
        <a:p>
          <a:endParaRPr lang="zh-CN" altLang="en-US">
            <a:latin typeface="华文行楷" panose="02010800040101010101" pitchFamily="2" charset="-122"/>
            <a:ea typeface="华文行楷" panose="02010800040101010101" pitchFamily="2" charset="-122"/>
          </a:endParaRPr>
        </a:p>
      </dgm:t>
    </dgm:pt>
    <dgm:pt modelId="{9D2D6D0E-14AB-4D86-BC29-1DECFC32DDC5}">
      <dgm:prSet phldrT="[文本]"/>
      <dgm:spPr>
        <a:solidFill>
          <a:srgbClr val="7030A0"/>
        </a:solidFill>
      </dgm:spPr>
      <dgm:t>
        <a:bodyPr/>
        <a:lstStyle/>
        <a:p>
          <a:r>
            <a:rPr lang="zh-CN" altLang="en-US" dirty="0" smtClean="0">
              <a:latin typeface="华文行楷" panose="02010800040101010101" pitchFamily="2" charset="-122"/>
              <a:ea typeface="华文行楷" panose="02010800040101010101" pitchFamily="2" charset="-122"/>
            </a:rPr>
            <a:t>天赋技能</a:t>
          </a:r>
          <a:endParaRPr lang="zh-CN" altLang="en-US" dirty="0">
            <a:latin typeface="华文行楷" panose="02010800040101010101" pitchFamily="2" charset="-122"/>
            <a:ea typeface="华文行楷" panose="02010800040101010101" pitchFamily="2" charset="-122"/>
          </a:endParaRPr>
        </a:p>
      </dgm:t>
    </dgm:pt>
    <dgm:pt modelId="{B86E075C-CF4E-4D0C-8C5C-E3777402A904}" type="sib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0F4469E5-27B1-4C74-BC29-8A1A80216759}" type="par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08C4879F-EE40-486E-BAA2-3DA9A4C671DC}" type="pres">
      <dgm:prSet presAssocID="{321BCB4A-55DF-482E-B84A-B22BDAF92E31}" presName="diagram" presStyleCnt="0">
        <dgm:presLayoutVars>
          <dgm:chPref val="1"/>
          <dgm:dir val="rev"/>
          <dgm:animOne val="branch"/>
          <dgm:animLvl val="lvl"/>
          <dgm:resizeHandles/>
        </dgm:presLayoutVars>
      </dgm:prSet>
      <dgm:spPr/>
      <dgm:t>
        <a:bodyPr/>
        <a:lstStyle/>
        <a:p>
          <a:endParaRPr lang="zh-CN" altLang="en-US"/>
        </a:p>
      </dgm:t>
    </dgm:pt>
    <dgm:pt modelId="{3B7D3417-7459-49A6-9509-CFBFDE596E37}" type="pres">
      <dgm:prSet presAssocID="{9D2D6D0E-14AB-4D86-BC29-1DECFC32DDC5}" presName="root" presStyleCnt="0"/>
      <dgm:spPr/>
    </dgm:pt>
    <dgm:pt modelId="{9709DE1B-834E-4111-9F06-58786A3393C7}" type="pres">
      <dgm:prSet presAssocID="{9D2D6D0E-14AB-4D86-BC29-1DECFC32DDC5}" presName="rootComposite" presStyleCnt="0"/>
      <dgm:spPr/>
    </dgm:pt>
    <dgm:pt modelId="{52AF022B-373C-49FF-BA71-FD69C5C608BF}" type="pres">
      <dgm:prSet presAssocID="{9D2D6D0E-14AB-4D86-BC29-1DECFC32DDC5}" presName="rootText" presStyleLbl="node1" presStyleIdx="0" presStyleCnt="1"/>
      <dgm:spPr/>
      <dgm:t>
        <a:bodyPr/>
        <a:lstStyle/>
        <a:p>
          <a:endParaRPr lang="zh-CN" altLang="en-US"/>
        </a:p>
      </dgm:t>
    </dgm:pt>
    <dgm:pt modelId="{6091920B-9F7A-4893-B9A8-C4EB7DF62409}" type="pres">
      <dgm:prSet presAssocID="{9D2D6D0E-14AB-4D86-BC29-1DECFC32DDC5}" presName="rootConnector" presStyleLbl="node1" presStyleIdx="0" presStyleCnt="1"/>
      <dgm:spPr/>
      <dgm:t>
        <a:bodyPr/>
        <a:lstStyle/>
        <a:p>
          <a:endParaRPr lang="zh-CN" altLang="en-US"/>
        </a:p>
      </dgm:t>
    </dgm:pt>
    <dgm:pt modelId="{77F54EA8-0623-4D0E-8608-339F5AFCE46B}" type="pres">
      <dgm:prSet presAssocID="{9D2D6D0E-14AB-4D86-BC29-1DECFC32DDC5}" presName="childShape" presStyleCnt="0"/>
      <dgm:spPr/>
    </dgm:pt>
    <dgm:pt modelId="{3A8A9130-2E5B-46C8-B75E-E20044A727DA}" type="pres">
      <dgm:prSet presAssocID="{AF28CD47-3FA0-4F80-B383-B71BFB4982C6}" presName="Name13" presStyleLbl="parChTrans1D2" presStyleIdx="0" presStyleCnt="4"/>
      <dgm:spPr/>
      <dgm:t>
        <a:bodyPr/>
        <a:lstStyle/>
        <a:p>
          <a:endParaRPr lang="zh-CN" altLang="en-US"/>
        </a:p>
      </dgm:t>
    </dgm:pt>
    <dgm:pt modelId="{309D2671-4F6B-4458-BF51-620D02086EFE}" type="pres">
      <dgm:prSet presAssocID="{53C0C1F5-9F34-4FD9-96E1-26402FD2881A}" presName="childText" presStyleLbl="bgAcc1" presStyleIdx="0" presStyleCnt="4">
        <dgm:presLayoutVars>
          <dgm:bulletEnabled val="1"/>
        </dgm:presLayoutVars>
      </dgm:prSet>
      <dgm:spPr/>
      <dgm:t>
        <a:bodyPr/>
        <a:lstStyle/>
        <a:p>
          <a:endParaRPr lang="zh-CN" altLang="en-US"/>
        </a:p>
      </dgm:t>
    </dgm:pt>
    <dgm:pt modelId="{4CDF2E54-70EC-4AE7-BBE0-F03AC6212897}" type="pres">
      <dgm:prSet presAssocID="{1C2C0C44-2B22-4734-ABF8-B59F2D80E332}" presName="Name13" presStyleLbl="parChTrans1D2" presStyleIdx="1" presStyleCnt="4"/>
      <dgm:spPr/>
      <dgm:t>
        <a:bodyPr/>
        <a:lstStyle/>
        <a:p>
          <a:endParaRPr lang="zh-CN" altLang="en-US"/>
        </a:p>
      </dgm:t>
    </dgm:pt>
    <dgm:pt modelId="{E5DC25C9-7DC4-483F-8A2E-2DFB71FAC555}" type="pres">
      <dgm:prSet presAssocID="{4539CA9F-EDD0-45AE-9675-2F94451006F0}" presName="childText" presStyleLbl="bgAcc1" presStyleIdx="1" presStyleCnt="4">
        <dgm:presLayoutVars>
          <dgm:bulletEnabled val="1"/>
        </dgm:presLayoutVars>
      </dgm:prSet>
      <dgm:spPr/>
      <dgm:t>
        <a:bodyPr/>
        <a:lstStyle/>
        <a:p>
          <a:endParaRPr lang="zh-CN" altLang="en-US"/>
        </a:p>
      </dgm:t>
    </dgm:pt>
    <dgm:pt modelId="{8E16380F-C107-4726-B113-A39CFCC81A6C}" type="pres">
      <dgm:prSet presAssocID="{DB2E9BA5-9D01-433D-9912-2E2C12E2BCC9}" presName="Name13" presStyleLbl="parChTrans1D2" presStyleIdx="2" presStyleCnt="4"/>
      <dgm:spPr/>
      <dgm:t>
        <a:bodyPr/>
        <a:lstStyle/>
        <a:p>
          <a:endParaRPr lang="zh-CN" altLang="en-US"/>
        </a:p>
      </dgm:t>
    </dgm:pt>
    <dgm:pt modelId="{C84CEED4-D246-4649-9001-3B40D4341DBB}" type="pres">
      <dgm:prSet presAssocID="{84898BA9-B1F9-4449-BBE5-2639ABC23E75}" presName="childText" presStyleLbl="bgAcc1" presStyleIdx="2" presStyleCnt="4">
        <dgm:presLayoutVars>
          <dgm:bulletEnabled val="1"/>
        </dgm:presLayoutVars>
      </dgm:prSet>
      <dgm:spPr/>
      <dgm:t>
        <a:bodyPr/>
        <a:lstStyle/>
        <a:p>
          <a:endParaRPr lang="zh-CN" altLang="en-US"/>
        </a:p>
      </dgm:t>
    </dgm:pt>
    <dgm:pt modelId="{0211E64A-B5DF-4FAF-8826-3B99ADEF8ED2}" type="pres">
      <dgm:prSet presAssocID="{34A27909-F206-4A28-9C1F-3014B32EAA19}" presName="Name13" presStyleLbl="parChTrans1D2" presStyleIdx="3" presStyleCnt="4"/>
      <dgm:spPr/>
      <dgm:t>
        <a:bodyPr/>
        <a:lstStyle/>
        <a:p>
          <a:endParaRPr lang="zh-CN" altLang="en-US"/>
        </a:p>
      </dgm:t>
    </dgm:pt>
    <dgm:pt modelId="{D71C045A-5091-4051-9BAD-C9A2832712B5}" type="pres">
      <dgm:prSet presAssocID="{EBE7D4C1-CF33-48C4-955B-252EBAC859F3}" presName="childText" presStyleLbl="bgAcc1" presStyleIdx="3" presStyleCnt="4">
        <dgm:presLayoutVars>
          <dgm:bulletEnabled val="1"/>
        </dgm:presLayoutVars>
      </dgm:prSet>
      <dgm:spPr/>
      <dgm:t>
        <a:bodyPr/>
        <a:lstStyle/>
        <a:p>
          <a:endParaRPr lang="zh-CN" altLang="en-US"/>
        </a:p>
      </dgm:t>
    </dgm:pt>
  </dgm:ptLst>
  <dgm:cxnLst>
    <dgm:cxn modelId="{7B59EC19-7AE9-4AA2-96DB-A5C85126E8D7}" type="presOf" srcId="{4539CA9F-EDD0-45AE-9675-2F94451006F0}" destId="{E5DC25C9-7DC4-483F-8A2E-2DFB71FAC555}" srcOrd="0" destOrd="0" presId="urn:microsoft.com/office/officeart/2005/8/layout/hierarchy3"/>
    <dgm:cxn modelId="{3ED0DF47-51C0-4A36-9E3E-3B7CB9B8C9A7}" type="presOf" srcId="{AF28CD47-3FA0-4F80-B383-B71BFB4982C6}" destId="{3A8A9130-2E5B-46C8-B75E-E20044A727DA}" srcOrd="0" destOrd="0" presId="urn:microsoft.com/office/officeart/2005/8/layout/hierarchy3"/>
    <dgm:cxn modelId="{0A53D7E1-2239-4FF9-A1CA-E02BD69C8C39}" type="presOf" srcId="{84898BA9-B1F9-4449-BBE5-2639ABC23E75}" destId="{C84CEED4-D246-4649-9001-3B40D4341DBB}" srcOrd="0" destOrd="0" presId="urn:microsoft.com/office/officeart/2005/8/layout/hierarchy3"/>
    <dgm:cxn modelId="{A37A038B-0919-4E7A-954C-D1344E660BD5}" type="presOf" srcId="{321BCB4A-55DF-482E-B84A-B22BDAF92E31}" destId="{08C4879F-EE40-486E-BAA2-3DA9A4C671DC}" srcOrd="0" destOrd="0" presId="urn:microsoft.com/office/officeart/2005/8/layout/hierarchy3"/>
    <dgm:cxn modelId="{36E9C925-7FAC-4353-9AB1-0E0A30B9A713}" type="presOf" srcId="{1C2C0C44-2B22-4734-ABF8-B59F2D80E332}" destId="{4CDF2E54-70EC-4AE7-BBE0-F03AC6212897}" srcOrd="0" destOrd="0" presId="urn:microsoft.com/office/officeart/2005/8/layout/hierarchy3"/>
    <dgm:cxn modelId="{B7F9239E-B1E9-487E-A12E-705BE04D1AA9}" type="presOf" srcId="{34A27909-F206-4A28-9C1F-3014B32EAA19}" destId="{0211E64A-B5DF-4FAF-8826-3B99ADEF8ED2}" srcOrd="0" destOrd="0" presId="urn:microsoft.com/office/officeart/2005/8/layout/hierarchy3"/>
    <dgm:cxn modelId="{5DD2D3CC-58EB-48FA-AF98-783F0F56A7FE}" srcId="{9D2D6D0E-14AB-4D86-BC29-1DECFC32DDC5}" destId="{84898BA9-B1F9-4449-BBE5-2639ABC23E75}" srcOrd="2" destOrd="0" parTransId="{DB2E9BA5-9D01-433D-9912-2E2C12E2BCC9}" sibTransId="{B232CBE3-A87C-4129-AEB2-E980100369EF}"/>
    <dgm:cxn modelId="{90DA9926-D5F7-479B-9D2A-43F9F512B5F5}" type="presOf" srcId="{EBE7D4C1-CF33-48C4-955B-252EBAC859F3}" destId="{D71C045A-5091-4051-9BAD-C9A2832712B5}" srcOrd="0" destOrd="0" presId="urn:microsoft.com/office/officeart/2005/8/layout/hierarchy3"/>
    <dgm:cxn modelId="{3298C7A0-1F03-44D3-9E63-9CF21E650C7B}" srcId="{9D2D6D0E-14AB-4D86-BC29-1DECFC32DDC5}" destId="{53C0C1F5-9F34-4FD9-96E1-26402FD2881A}" srcOrd="0" destOrd="0" parTransId="{AF28CD47-3FA0-4F80-B383-B71BFB4982C6}" sibTransId="{90942F64-8DD4-44A3-8F6C-1EF2EA2B5EE6}"/>
    <dgm:cxn modelId="{CCB0083C-2611-49D8-B4DD-836EF8FA6964}" type="presOf" srcId="{9D2D6D0E-14AB-4D86-BC29-1DECFC32DDC5}" destId="{6091920B-9F7A-4893-B9A8-C4EB7DF62409}" srcOrd="1" destOrd="0" presId="urn:microsoft.com/office/officeart/2005/8/layout/hierarchy3"/>
    <dgm:cxn modelId="{3458B1DE-5447-464A-849B-CD59C010851D}" srcId="{9D2D6D0E-14AB-4D86-BC29-1DECFC32DDC5}" destId="{4539CA9F-EDD0-45AE-9675-2F94451006F0}" srcOrd="1" destOrd="0" parTransId="{1C2C0C44-2B22-4734-ABF8-B59F2D80E332}" sibTransId="{9CE1BF48-45FB-4E63-B6D1-C346849682C4}"/>
    <dgm:cxn modelId="{5E5B4726-91D0-4A62-A601-EB9C1EA724FA}" type="presOf" srcId="{DB2E9BA5-9D01-433D-9912-2E2C12E2BCC9}" destId="{8E16380F-C107-4726-B113-A39CFCC81A6C}" srcOrd="0" destOrd="0" presId="urn:microsoft.com/office/officeart/2005/8/layout/hierarchy3"/>
    <dgm:cxn modelId="{8485C0D0-A58E-4AF7-8285-1677735E83DD}" type="presOf" srcId="{53C0C1F5-9F34-4FD9-96E1-26402FD2881A}" destId="{309D2671-4F6B-4458-BF51-620D02086EFE}" srcOrd="0" destOrd="0" presId="urn:microsoft.com/office/officeart/2005/8/layout/hierarchy3"/>
    <dgm:cxn modelId="{6FA2B6D1-5472-4E47-AE1D-0B3F3C9BA661}" srcId="{9D2D6D0E-14AB-4D86-BC29-1DECFC32DDC5}" destId="{EBE7D4C1-CF33-48C4-955B-252EBAC859F3}" srcOrd="3" destOrd="0" parTransId="{34A27909-F206-4A28-9C1F-3014B32EAA19}" sibTransId="{4D2117DC-0BBC-4C11-B87D-63B7363F38E6}"/>
    <dgm:cxn modelId="{8FC76547-22A5-462B-B3E7-021AC3313397}" srcId="{321BCB4A-55DF-482E-B84A-B22BDAF92E31}" destId="{9D2D6D0E-14AB-4D86-BC29-1DECFC32DDC5}" srcOrd="0" destOrd="0" parTransId="{0F4469E5-27B1-4C74-BC29-8A1A80216759}" sibTransId="{B86E075C-CF4E-4D0C-8C5C-E3777402A904}"/>
    <dgm:cxn modelId="{D674A2ED-C8EC-4C7B-BCBF-442240548C5B}" type="presOf" srcId="{9D2D6D0E-14AB-4D86-BC29-1DECFC32DDC5}" destId="{52AF022B-373C-49FF-BA71-FD69C5C608BF}" srcOrd="0" destOrd="0" presId="urn:microsoft.com/office/officeart/2005/8/layout/hierarchy3"/>
    <dgm:cxn modelId="{A9F22B94-2BB8-4DA8-A294-D434E4E696A9}" type="presParOf" srcId="{08C4879F-EE40-486E-BAA2-3DA9A4C671DC}" destId="{3B7D3417-7459-49A6-9509-CFBFDE596E37}" srcOrd="0" destOrd="0" presId="urn:microsoft.com/office/officeart/2005/8/layout/hierarchy3"/>
    <dgm:cxn modelId="{BF6991AA-BFCD-4A9E-9A0C-B0653B4E879B}" type="presParOf" srcId="{3B7D3417-7459-49A6-9509-CFBFDE596E37}" destId="{9709DE1B-834E-4111-9F06-58786A3393C7}" srcOrd="0" destOrd="0" presId="urn:microsoft.com/office/officeart/2005/8/layout/hierarchy3"/>
    <dgm:cxn modelId="{FECDBB9B-1E10-4AA5-A256-3C65E3610AD3}" type="presParOf" srcId="{9709DE1B-834E-4111-9F06-58786A3393C7}" destId="{52AF022B-373C-49FF-BA71-FD69C5C608BF}" srcOrd="0" destOrd="0" presId="urn:microsoft.com/office/officeart/2005/8/layout/hierarchy3"/>
    <dgm:cxn modelId="{693BE30A-D910-40B5-90B3-0F2F27BF96BB}" type="presParOf" srcId="{9709DE1B-834E-4111-9F06-58786A3393C7}" destId="{6091920B-9F7A-4893-B9A8-C4EB7DF62409}" srcOrd="1" destOrd="0" presId="urn:microsoft.com/office/officeart/2005/8/layout/hierarchy3"/>
    <dgm:cxn modelId="{797C81F5-C843-412D-B925-0A14A2F84708}" type="presParOf" srcId="{3B7D3417-7459-49A6-9509-CFBFDE596E37}" destId="{77F54EA8-0623-4D0E-8608-339F5AFCE46B}" srcOrd="1" destOrd="0" presId="urn:microsoft.com/office/officeart/2005/8/layout/hierarchy3"/>
    <dgm:cxn modelId="{582CE228-42C3-409E-82B0-BC826300A9BA}" type="presParOf" srcId="{77F54EA8-0623-4D0E-8608-339F5AFCE46B}" destId="{3A8A9130-2E5B-46C8-B75E-E20044A727DA}" srcOrd="0" destOrd="0" presId="urn:microsoft.com/office/officeart/2005/8/layout/hierarchy3"/>
    <dgm:cxn modelId="{D65CA134-6DFE-4E9B-8687-51E1841D724C}" type="presParOf" srcId="{77F54EA8-0623-4D0E-8608-339F5AFCE46B}" destId="{309D2671-4F6B-4458-BF51-620D02086EFE}" srcOrd="1" destOrd="0" presId="urn:microsoft.com/office/officeart/2005/8/layout/hierarchy3"/>
    <dgm:cxn modelId="{022D1C33-0C7D-4F66-BAC3-388F79F684B9}" type="presParOf" srcId="{77F54EA8-0623-4D0E-8608-339F5AFCE46B}" destId="{4CDF2E54-70EC-4AE7-BBE0-F03AC6212897}" srcOrd="2" destOrd="0" presId="urn:microsoft.com/office/officeart/2005/8/layout/hierarchy3"/>
    <dgm:cxn modelId="{02DA609B-F6DB-4888-887C-D3B02BD1E488}" type="presParOf" srcId="{77F54EA8-0623-4D0E-8608-339F5AFCE46B}" destId="{E5DC25C9-7DC4-483F-8A2E-2DFB71FAC555}" srcOrd="3" destOrd="0" presId="urn:microsoft.com/office/officeart/2005/8/layout/hierarchy3"/>
    <dgm:cxn modelId="{FEB26F30-5132-447F-8821-52D29B6DCE7B}" type="presParOf" srcId="{77F54EA8-0623-4D0E-8608-339F5AFCE46B}" destId="{8E16380F-C107-4726-B113-A39CFCC81A6C}" srcOrd="4" destOrd="0" presId="urn:microsoft.com/office/officeart/2005/8/layout/hierarchy3"/>
    <dgm:cxn modelId="{4000E78A-5E1B-4D3C-A863-E9FF02C73206}" type="presParOf" srcId="{77F54EA8-0623-4D0E-8608-339F5AFCE46B}" destId="{C84CEED4-D246-4649-9001-3B40D4341DBB}" srcOrd="5" destOrd="0" presId="urn:microsoft.com/office/officeart/2005/8/layout/hierarchy3"/>
    <dgm:cxn modelId="{1975C646-92C6-45FF-BB23-E6DB59F1728A}" type="presParOf" srcId="{77F54EA8-0623-4D0E-8608-339F5AFCE46B}" destId="{0211E64A-B5DF-4FAF-8826-3B99ADEF8ED2}" srcOrd="6" destOrd="0" presId="urn:microsoft.com/office/officeart/2005/8/layout/hierarchy3"/>
    <dgm:cxn modelId="{C0475C93-B691-425C-B37B-AF711912D533}" type="presParOf" srcId="{77F54EA8-0623-4D0E-8608-339F5AFCE46B}" destId="{D71C045A-5091-4051-9BAD-C9A2832712B5}" srcOrd="7"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1BCB4A-55DF-482E-B84A-B22BDAF92E31}"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zh-CN" altLang="en-US"/>
        </a:p>
      </dgm:t>
    </dgm:pt>
    <dgm:pt modelId="{53C0C1F5-9F34-4FD9-96E1-26402FD2881A}">
      <dgm:prSet phldrT="[文本]" custT="1"/>
      <dgm:spPr>
        <a:ln>
          <a:solidFill>
            <a:schemeClr val="tx1"/>
          </a:solidFill>
        </a:ln>
      </dgm:spPr>
      <dgm:t>
        <a:bodyPr/>
        <a:lstStyle/>
        <a:p>
          <a:r>
            <a:rPr lang="zh-CN" altLang="en-US" sz="2000" dirty="0" smtClean="0">
              <a:solidFill>
                <a:srgbClr val="F85DA6"/>
              </a:solidFill>
              <a:latin typeface="华文行楷" panose="02010800040101010101" pitchFamily="2" charset="-122"/>
              <a:ea typeface="华文行楷" panose="02010800040101010101" pitchFamily="2" charset="-122"/>
            </a:rPr>
            <a:t>金山寺</a:t>
          </a:r>
          <a:endParaRPr lang="en-US" altLang="zh-CN" sz="2000" dirty="0" smtClean="0">
            <a:solidFill>
              <a:srgbClr val="F85DA6"/>
            </a:solidFill>
            <a:latin typeface="华文行楷" panose="02010800040101010101" pitchFamily="2" charset="-122"/>
            <a:ea typeface="华文行楷" panose="02010800040101010101" pitchFamily="2" charset="-122"/>
          </a:endParaRPr>
        </a:p>
        <a:p>
          <a:r>
            <a:rPr lang="zh-CN" altLang="en-US" sz="1200" dirty="0" smtClean="0">
              <a:solidFill>
                <a:schemeClr val="tx1"/>
              </a:solidFill>
              <a:latin typeface="华文行楷" panose="02010800040101010101" pitchFamily="2" charset="-122"/>
              <a:ea typeface="华文行楷" panose="02010800040101010101" pitchFamily="2" charset="-122"/>
            </a:rPr>
            <a:t>近程、物理、高防</a:t>
          </a:r>
          <a:endParaRPr lang="zh-CN" altLang="en-US" sz="1200" dirty="0">
            <a:latin typeface="华文行楷" panose="02010800040101010101" pitchFamily="2" charset="-122"/>
            <a:ea typeface="华文行楷" panose="02010800040101010101" pitchFamily="2" charset="-122"/>
          </a:endParaRPr>
        </a:p>
      </dgm:t>
    </dgm:pt>
    <dgm:pt modelId="{AF28CD47-3FA0-4F80-B383-B71BFB4982C6}" type="parTrans" cxnId="{3298C7A0-1F03-44D3-9E63-9CF21E650C7B}">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0942F64-8DD4-44A3-8F6C-1EF2EA2B5EE6}" type="sibTrans" cxnId="{3298C7A0-1F03-44D3-9E63-9CF21E650C7B}">
      <dgm:prSet/>
      <dgm:spPr/>
      <dgm:t>
        <a:bodyPr/>
        <a:lstStyle/>
        <a:p>
          <a:endParaRPr lang="zh-CN" altLang="en-US">
            <a:latin typeface="华文行楷" panose="02010800040101010101" pitchFamily="2" charset="-122"/>
            <a:ea typeface="华文行楷" panose="02010800040101010101" pitchFamily="2" charset="-122"/>
          </a:endParaRPr>
        </a:p>
      </dgm:t>
    </dgm:pt>
    <dgm:pt modelId="{EBE7D4C1-CF33-48C4-955B-252EBAC859F3}">
      <dgm:prSet phldrT="[文本]" custT="1"/>
      <dgm:spPr>
        <a:ln>
          <a:solidFill>
            <a:schemeClr val="tx1"/>
          </a:solidFill>
        </a:ln>
      </dgm:spPr>
      <dgm:t>
        <a:bodyPr/>
        <a:lstStyle/>
        <a:p>
          <a:r>
            <a:rPr lang="zh-CN" altLang="en-US" sz="2000" dirty="0" smtClean="0">
              <a:solidFill>
                <a:srgbClr val="F85DA6"/>
              </a:solidFill>
              <a:latin typeface="华文行楷" panose="02010800040101010101" pitchFamily="2" charset="-122"/>
              <a:ea typeface="华文行楷" panose="02010800040101010101" pitchFamily="2" charset="-122"/>
            </a:rPr>
            <a:t>地府鬼族</a:t>
          </a:r>
          <a:endParaRPr lang="en-US" altLang="zh-CN" sz="2000" dirty="0" smtClean="0">
            <a:solidFill>
              <a:srgbClr val="F85DA6"/>
            </a:solidFill>
            <a:latin typeface="华文行楷" panose="02010800040101010101" pitchFamily="2" charset="-122"/>
            <a:ea typeface="华文行楷" panose="02010800040101010101" pitchFamily="2" charset="-122"/>
          </a:endParaRPr>
        </a:p>
        <a:p>
          <a:r>
            <a:rPr lang="zh-CN" altLang="en-US" sz="1200" b="0" i="0" u="none" strike="noStrike" spc="0" baseline="0" dirty="0" smtClean="0">
              <a:solidFill>
                <a:schemeClr val="tx1"/>
              </a:solidFill>
              <a:latin typeface="华文行楷" panose="02010800040101010101" pitchFamily="2" charset="-122"/>
              <a:ea typeface="华文行楷" panose="02010800040101010101" pitchFamily="2" charset="-122"/>
              <a:cs typeface="+mn-cs"/>
            </a:rPr>
            <a:t>近程、物理、单攻</a:t>
          </a:r>
          <a:endParaRPr lang="zh-CN" altLang="en-US" sz="1200" dirty="0">
            <a:latin typeface="华文行楷" panose="02010800040101010101" pitchFamily="2" charset="-122"/>
            <a:ea typeface="华文行楷" panose="02010800040101010101" pitchFamily="2" charset="-122"/>
          </a:endParaRPr>
        </a:p>
      </dgm:t>
    </dgm:pt>
    <dgm:pt modelId="{34A27909-F206-4A28-9C1F-3014B32EAA19}" type="parTrans" cxnId="{6FA2B6D1-5472-4E47-AE1D-0B3F3C9BA661}">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4D2117DC-0BBC-4C11-B87D-63B7363F38E6}" type="sibTrans" cxnId="{6FA2B6D1-5472-4E47-AE1D-0B3F3C9BA661}">
      <dgm:prSet/>
      <dgm:spPr/>
      <dgm:t>
        <a:bodyPr/>
        <a:lstStyle/>
        <a:p>
          <a:endParaRPr lang="zh-CN" altLang="en-US">
            <a:latin typeface="华文行楷" panose="02010800040101010101" pitchFamily="2" charset="-122"/>
            <a:ea typeface="华文行楷" panose="02010800040101010101" pitchFamily="2" charset="-122"/>
          </a:endParaRPr>
        </a:p>
      </dgm:t>
    </dgm:pt>
    <dgm:pt modelId="{4539CA9F-EDD0-45AE-9675-2F94451006F0}">
      <dgm:prSet custT="1"/>
      <dgm:spPr>
        <a:ln>
          <a:solidFill>
            <a:schemeClr val="tx1"/>
          </a:solidFill>
        </a:ln>
      </dgm:spPr>
      <dgm:t>
        <a:bodyPr/>
        <a:lstStyle/>
        <a:p>
          <a:r>
            <a:rPr lang="zh-CN" altLang="en-US" sz="2000" dirty="0" smtClean="0">
              <a:solidFill>
                <a:srgbClr val="F85DA6"/>
              </a:solidFill>
              <a:latin typeface="华文行楷" panose="02010800040101010101" pitchFamily="2" charset="-122"/>
              <a:ea typeface="华文行楷" panose="02010800040101010101" pitchFamily="2" charset="-122"/>
            </a:rPr>
            <a:t>灵山蛇妖</a:t>
          </a:r>
          <a:endParaRPr lang="en-US" altLang="zh-CN" sz="2000" dirty="0" smtClean="0">
            <a:solidFill>
              <a:srgbClr val="F85DA6"/>
            </a:solidFill>
            <a:latin typeface="华文行楷" panose="02010800040101010101" pitchFamily="2" charset="-122"/>
            <a:ea typeface="华文行楷" panose="02010800040101010101" pitchFamily="2" charset="-122"/>
          </a:endParaRPr>
        </a:p>
        <a:p>
          <a:r>
            <a:rPr lang="zh-CN" altLang="en-US" sz="1200" b="0" i="0" u="none" strike="noStrike" spc="0" baseline="0" dirty="0" smtClean="0">
              <a:solidFill>
                <a:schemeClr val="tx1"/>
              </a:solidFill>
              <a:latin typeface="华文行楷" panose="02010800040101010101" pitchFamily="2" charset="-122"/>
              <a:ea typeface="华文行楷" panose="02010800040101010101" pitchFamily="2" charset="-122"/>
              <a:cs typeface="+mn-cs"/>
            </a:rPr>
            <a:t>远程、法术、群攻</a:t>
          </a:r>
          <a:endParaRPr lang="zh-CN" altLang="en-US" sz="1200" dirty="0">
            <a:latin typeface="华文行楷" panose="02010800040101010101" pitchFamily="2" charset="-122"/>
            <a:ea typeface="华文行楷" panose="02010800040101010101" pitchFamily="2" charset="-122"/>
          </a:endParaRPr>
        </a:p>
      </dgm:t>
    </dgm:pt>
    <dgm:pt modelId="{1C2C0C44-2B22-4734-ABF8-B59F2D80E332}" type="parTrans" cxnId="{3458B1DE-5447-464A-849B-CD59C010851D}">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9CE1BF48-45FB-4E63-B6D1-C346849682C4}" type="sibTrans" cxnId="{3458B1DE-5447-464A-849B-CD59C010851D}">
      <dgm:prSet/>
      <dgm:spPr/>
      <dgm:t>
        <a:bodyPr/>
        <a:lstStyle/>
        <a:p>
          <a:endParaRPr lang="zh-CN" altLang="en-US">
            <a:latin typeface="华文行楷" panose="02010800040101010101" pitchFamily="2" charset="-122"/>
            <a:ea typeface="华文行楷" panose="02010800040101010101" pitchFamily="2" charset="-122"/>
          </a:endParaRPr>
        </a:p>
      </dgm:t>
    </dgm:pt>
    <dgm:pt modelId="{84898BA9-B1F9-4449-BBE5-2639ABC23E75}">
      <dgm:prSet custT="1"/>
      <dgm:spPr>
        <a:ln>
          <a:solidFill>
            <a:schemeClr val="tx1"/>
          </a:solidFill>
        </a:ln>
      </dgm:spPr>
      <dgm:t>
        <a:bodyPr/>
        <a:lstStyle/>
        <a:p>
          <a:r>
            <a:rPr lang="zh-CN" altLang="en-US" sz="2000" dirty="0" smtClean="0">
              <a:solidFill>
                <a:srgbClr val="F85DA6"/>
              </a:solidFill>
              <a:latin typeface="华文行楷" panose="02010800040101010101" pitchFamily="2" charset="-122"/>
              <a:ea typeface="华文行楷" panose="02010800040101010101" pitchFamily="2" charset="-122"/>
            </a:rPr>
            <a:t>星宿人族</a:t>
          </a:r>
          <a:endParaRPr lang="en-US" altLang="zh-CN" sz="2000" dirty="0" smtClean="0">
            <a:solidFill>
              <a:srgbClr val="F85DA6"/>
            </a:solidFill>
            <a:latin typeface="华文行楷" panose="02010800040101010101" pitchFamily="2" charset="-122"/>
            <a:ea typeface="华文行楷" panose="02010800040101010101" pitchFamily="2" charset="-122"/>
          </a:endParaRPr>
        </a:p>
        <a:p>
          <a:r>
            <a:rPr lang="zh-CN" altLang="en-US" sz="1200" b="0" i="0" u="none" strike="noStrike" spc="0" baseline="0" dirty="0" smtClean="0">
              <a:solidFill>
                <a:schemeClr val="tx1"/>
              </a:solidFill>
              <a:latin typeface="华文行楷" panose="02010800040101010101" pitchFamily="2" charset="-122"/>
              <a:ea typeface="华文行楷" panose="02010800040101010101" pitchFamily="2" charset="-122"/>
              <a:cs typeface="+mn-cs"/>
            </a:rPr>
            <a:t>远程、法术、治疗、辅助</a:t>
          </a:r>
          <a:endParaRPr lang="zh-CN" altLang="en-US" sz="1200" dirty="0">
            <a:latin typeface="华文行楷" panose="02010800040101010101" pitchFamily="2" charset="-122"/>
            <a:ea typeface="华文行楷" panose="02010800040101010101" pitchFamily="2" charset="-122"/>
          </a:endParaRPr>
        </a:p>
      </dgm:t>
    </dgm:pt>
    <dgm:pt modelId="{DB2E9BA5-9D01-433D-9912-2E2C12E2BCC9}" type="parTrans" cxnId="{5DD2D3CC-58EB-48FA-AF98-783F0F56A7FE}">
      <dgm:prSet/>
      <dgm:spPr>
        <a:ln>
          <a:solidFill>
            <a:schemeClr val="tx1"/>
          </a:solidFill>
        </a:ln>
      </dgm:spPr>
      <dgm:t>
        <a:bodyPr/>
        <a:lstStyle/>
        <a:p>
          <a:endParaRPr lang="zh-CN" altLang="en-US">
            <a:latin typeface="华文行楷" panose="02010800040101010101" pitchFamily="2" charset="-122"/>
            <a:ea typeface="华文行楷" panose="02010800040101010101" pitchFamily="2" charset="-122"/>
          </a:endParaRPr>
        </a:p>
      </dgm:t>
    </dgm:pt>
    <dgm:pt modelId="{B232CBE3-A87C-4129-AEB2-E980100369EF}" type="sibTrans" cxnId="{5DD2D3CC-58EB-48FA-AF98-783F0F56A7FE}">
      <dgm:prSet/>
      <dgm:spPr/>
      <dgm:t>
        <a:bodyPr/>
        <a:lstStyle/>
        <a:p>
          <a:endParaRPr lang="zh-CN" altLang="en-US">
            <a:latin typeface="华文行楷" panose="02010800040101010101" pitchFamily="2" charset="-122"/>
            <a:ea typeface="华文行楷" panose="02010800040101010101" pitchFamily="2" charset="-122"/>
          </a:endParaRPr>
        </a:p>
      </dgm:t>
    </dgm:pt>
    <dgm:pt modelId="{9D2D6D0E-14AB-4D86-BC29-1DECFC32DDC5}">
      <dgm:prSet phldrT="[文本]" custT="1"/>
      <dgm:spPr>
        <a:solidFill>
          <a:srgbClr val="F85DA6"/>
        </a:solidFill>
      </dgm:spPr>
      <dgm:t>
        <a:bodyPr/>
        <a:lstStyle/>
        <a:p>
          <a:r>
            <a:rPr lang="zh-CN" altLang="en-US" sz="2800" dirty="0" smtClean="0">
              <a:latin typeface="华文行楷" panose="02010800040101010101" pitchFamily="2" charset="-122"/>
              <a:ea typeface="华文行楷" panose="02010800040101010101" pitchFamily="2" charset="-122"/>
            </a:rPr>
            <a:t>职业</a:t>
          </a:r>
          <a:endParaRPr lang="zh-CN" altLang="en-US" sz="2800" dirty="0">
            <a:latin typeface="华文行楷" panose="02010800040101010101" pitchFamily="2" charset="-122"/>
            <a:ea typeface="华文行楷" panose="02010800040101010101" pitchFamily="2" charset="-122"/>
          </a:endParaRPr>
        </a:p>
      </dgm:t>
    </dgm:pt>
    <dgm:pt modelId="{B86E075C-CF4E-4D0C-8C5C-E3777402A904}" type="sib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0F4469E5-27B1-4C74-BC29-8A1A80216759}" type="parTrans" cxnId="{8FC76547-22A5-462B-B3E7-021AC3313397}">
      <dgm:prSet/>
      <dgm:spPr/>
      <dgm:t>
        <a:bodyPr/>
        <a:lstStyle/>
        <a:p>
          <a:endParaRPr lang="zh-CN" altLang="en-US">
            <a:latin typeface="华文行楷" panose="02010800040101010101" pitchFamily="2" charset="-122"/>
            <a:ea typeface="华文行楷" panose="02010800040101010101" pitchFamily="2" charset="-122"/>
          </a:endParaRPr>
        </a:p>
      </dgm:t>
    </dgm:pt>
    <dgm:pt modelId="{08C4879F-EE40-486E-BAA2-3DA9A4C671DC}" type="pres">
      <dgm:prSet presAssocID="{321BCB4A-55DF-482E-B84A-B22BDAF92E31}" presName="diagram" presStyleCnt="0">
        <dgm:presLayoutVars>
          <dgm:chPref val="1"/>
          <dgm:dir/>
          <dgm:animOne val="branch"/>
          <dgm:animLvl val="lvl"/>
          <dgm:resizeHandles/>
        </dgm:presLayoutVars>
      </dgm:prSet>
      <dgm:spPr/>
      <dgm:t>
        <a:bodyPr/>
        <a:lstStyle/>
        <a:p>
          <a:endParaRPr lang="zh-CN" altLang="en-US"/>
        </a:p>
      </dgm:t>
    </dgm:pt>
    <dgm:pt modelId="{3B7D3417-7459-49A6-9509-CFBFDE596E37}" type="pres">
      <dgm:prSet presAssocID="{9D2D6D0E-14AB-4D86-BC29-1DECFC32DDC5}" presName="root" presStyleCnt="0"/>
      <dgm:spPr/>
    </dgm:pt>
    <dgm:pt modelId="{9709DE1B-834E-4111-9F06-58786A3393C7}" type="pres">
      <dgm:prSet presAssocID="{9D2D6D0E-14AB-4D86-BC29-1DECFC32DDC5}" presName="rootComposite" presStyleCnt="0"/>
      <dgm:spPr/>
    </dgm:pt>
    <dgm:pt modelId="{52AF022B-373C-49FF-BA71-FD69C5C608BF}" type="pres">
      <dgm:prSet presAssocID="{9D2D6D0E-14AB-4D86-BC29-1DECFC32DDC5}" presName="rootText" presStyleLbl="node1" presStyleIdx="0" presStyleCnt="1"/>
      <dgm:spPr/>
      <dgm:t>
        <a:bodyPr/>
        <a:lstStyle/>
        <a:p>
          <a:endParaRPr lang="zh-CN" altLang="en-US"/>
        </a:p>
      </dgm:t>
    </dgm:pt>
    <dgm:pt modelId="{6091920B-9F7A-4893-B9A8-C4EB7DF62409}" type="pres">
      <dgm:prSet presAssocID="{9D2D6D0E-14AB-4D86-BC29-1DECFC32DDC5}" presName="rootConnector" presStyleLbl="node1" presStyleIdx="0" presStyleCnt="1"/>
      <dgm:spPr/>
      <dgm:t>
        <a:bodyPr/>
        <a:lstStyle/>
        <a:p>
          <a:endParaRPr lang="zh-CN" altLang="en-US"/>
        </a:p>
      </dgm:t>
    </dgm:pt>
    <dgm:pt modelId="{77F54EA8-0623-4D0E-8608-339F5AFCE46B}" type="pres">
      <dgm:prSet presAssocID="{9D2D6D0E-14AB-4D86-BC29-1DECFC32DDC5}" presName="childShape" presStyleCnt="0"/>
      <dgm:spPr/>
    </dgm:pt>
    <dgm:pt modelId="{3A8A9130-2E5B-46C8-B75E-E20044A727DA}" type="pres">
      <dgm:prSet presAssocID="{AF28CD47-3FA0-4F80-B383-B71BFB4982C6}" presName="Name13" presStyleLbl="parChTrans1D2" presStyleIdx="0" presStyleCnt="4"/>
      <dgm:spPr/>
      <dgm:t>
        <a:bodyPr/>
        <a:lstStyle/>
        <a:p>
          <a:endParaRPr lang="zh-CN" altLang="en-US"/>
        </a:p>
      </dgm:t>
    </dgm:pt>
    <dgm:pt modelId="{309D2671-4F6B-4458-BF51-620D02086EFE}" type="pres">
      <dgm:prSet presAssocID="{53C0C1F5-9F34-4FD9-96E1-26402FD2881A}" presName="childText" presStyleLbl="bgAcc1" presStyleIdx="0" presStyleCnt="4">
        <dgm:presLayoutVars>
          <dgm:bulletEnabled val="1"/>
        </dgm:presLayoutVars>
      </dgm:prSet>
      <dgm:spPr/>
      <dgm:t>
        <a:bodyPr/>
        <a:lstStyle/>
        <a:p>
          <a:endParaRPr lang="zh-CN" altLang="en-US"/>
        </a:p>
      </dgm:t>
    </dgm:pt>
    <dgm:pt modelId="{4CDF2E54-70EC-4AE7-BBE0-F03AC6212897}" type="pres">
      <dgm:prSet presAssocID="{1C2C0C44-2B22-4734-ABF8-B59F2D80E332}" presName="Name13" presStyleLbl="parChTrans1D2" presStyleIdx="1" presStyleCnt="4"/>
      <dgm:spPr/>
      <dgm:t>
        <a:bodyPr/>
        <a:lstStyle/>
        <a:p>
          <a:endParaRPr lang="zh-CN" altLang="en-US"/>
        </a:p>
      </dgm:t>
    </dgm:pt>
    <dgm:pt modelId="{E5DC25C9-7DC4-483F-8A2E-2DFB71FAC555}" type="pres">
      <dgm:prSet presAssocID="{4539CA9F-EDD0-45AE-9675-2F94451006F0}" presName="childText" presStyleLbl="bgAcc1" presStyleIdx="1" presStyleCnt="4">
        <dgm:presLayoutVars>
          <dgm:bulletEnabled val="1"/>
        </dgm:presLayoutVars>
      </dgm:prSet>
      <dgm:spPr/>
      <dgm:t>
        <a:bodyPr/>
        <a:lstStyle/>
        <a:p>
          <a:endParaRPr lang="zh-CN" altLang="en-US"/>
        </a:p>
      </dgm:t>
    </dgm:pt>
    <dgm:pt modelId="{8E16380F-C107-4726-B113-A39CFCC81A6C}" type="pres">
      <dgm:prSet presAssocID="{DB2E9BA5-9D01-433D-9912-2E2C12E2BCC9}" presName="Name13" presStyleLbl="parChTrans1D2" presStyleIdx="2" presStyleCnt="4"/>
      <dgm:spPr/>
      <dgm:t>
        <a:bodyPr/>
        <a:lstStyle/>
        <a:p>
          <a:endParaRPr lang="zh-CN" altLang="en-US"/>
        </a:p>
      </dgm:t>
    </dgm:pt>
    <dgm:pt modelId="{C84CEED4-D246-4649-9001-3B40D4341DBB}" type="pres">
      <dgm:prSet presAssocID="{84898BA9-B1F9-4449-BBE5-2639ABC23E75}" presName="childText" presStyleLbl="bgAcc1" presStyleIdx="2" presStyleCnt="4">
        <dgm:presLayoutVars>
          <dgm:bulletEnabled val="1"/>
        </dgm:presLayoutVars>
      </dgm:prSet>
      <dgm:spPr/>
      <dgm:t>
        <a:bodyPr/>
        <a:lstStyle/>
        <a:p>
          <a:endParaRPr lang="zh-CN" altLang="en-US"/>
        </a:p>
      </dgm:t>
    </dgm:pt>
    <dgm:pt modelId="{0211E64A-B5DF-4FAF-8826-3B99ADEF8ED2}" type="pres">
      <dgm:prSet presAssocID="{34A27909-F206-4A28-9C1F-3014B32EAA19}" presName="Name13" presStyleLbl="parChTrans1D2" presStyleIdx="3" presStyleCnt="4"/>
      <dgm:spPr/>
      <dgm:t>
        <a:bodyPr/>
        <a:lstStyle/>
        <a:p>
          <a:endParaRPr lang="zh-CN" altLang="en-US"/>
        </a:p>
      </dgm:t>
    </dgm:pt>
    <dgm:pt modelId="{D71C045A-5091-4051-9BAD-C9A2832712B5}" type="pres">
      <dgm:prSet presAssocID="{EBE7D4C1-CF33-48C4-955B-252EBAC859F3}" presName="childText" presStyleLbl="bgAcc1" presStyleIdx="3" presStyleCnt="4">
        <dgm:presLayoutVars>
          <dgm:bulletEnabled val="1"/>
        </dgm:presLayoutVars>
      </dgm:prSet>
      <dgm:spPr/>
      <dgm:t>
        <a:bodyPr/>
        <a:lstStyle/>
        <a:p>
          <a:endParaRPr lang="zh-CN" altLang="en-US"/>
        </a:p>
      </dgm:t>
    </dgm:pt>
  </dgm:ptLst>
  <dgm:cxnLst>
    <dgm:cxn modelId="{595AD8E8-C9C8-4ED9-AEAA-2C61CB3BF52B}" type="presOf" srcId="{EBE7D4C1-CF33-48C4-955B-252EBAC859F3}" destId="{D71C045A-5091-4051-9BAD-C9A2832712B5}" srcOrd="0" destOrd="0" presId="urn:microsoft.com/office/officeart/2005/8/layout/hierarchy3"/>
    <dgm:cxn modelId="{5DD2D3CC-58EB-48FA-AF98-783F0F56A7FE}" srcId="{9D2D6D0E-14AB-4D86-BC29-1DECFC32DDC5}" destId="{84898BA9-B1F9-4449-BBE5-2639ABC23E75}" srcOrd="2" destOrd="0" parTransId="{DB2E9BA5-9D01-433D-9912-2E2C12E2BCC9}" sibTransId="{B232CBE3-A87C-4129-AEB2-E980100369EF}"/>
    <dgm:cxn modelId="{BF954D41-650A-4564-9BEB-DA3687FFDAF5}" type="presOf" srcId="{9D2D6D0E-14AB-4D86-BC29-1DECFC32DDC5}" destId="{6091920B-9F7A-4893-B9A8-C4EB7DF62409}" srcOrd="1" destOrd="0" presId="urn:microsoft.com/office/officeart/2005/8/layout/hierarchy3"/>
    <dgm:cxn modelId="{37DBC462-EFD6-4756-BA3C-7BD96628CD4C}" type="presOf" srcId="{53C0C1F5-9F34-4FD9-96E1-26402FD2881A}" destId="{309D2671-4F6B-4458-BF51-620D02086EFE}" srcOrd="0" destOrd="0" presId="urn:microsoft.com/office/officeart/2005/8/layout/hierarchy3"/>
    <dgm:cxn modelId="{3298C7A0-1F03-44D3-9E63-9CF21E650C7B}" srcId="{9D2D6D0E-14AB-4D86-BC29-1DECFC32DDC5}" destId="{53C0C1F5-9F34-4FD9-96E1-26402FD2881A}" srcOrd="0" destOrd="0" parTransId="{AF28CD47-3FA0-4F80-B383-B71BFB4982C6}" sibTransId="{90942F64-8DD4-44A3-8F6C-1EF2EA2B5EE6}"/>
    <dgm:cxn modelId="{416D2AB7-6F52-4145-836A-9799EF9ECC1F}" type="presOf" srcId="{34A27909-F206-4A28-9C1F-3014B32EAA19}" destId="{0211E64A-B5DF-4FAF-8826-3B99ADEF8ED2}" srcOrd="0" destOrd="0" presId="urn:microsoft.com/office/officeart/2005/8/layout/hierarchy3"/>
    <dgm:cxn modelId="{3458B1DE-5447-464A-849B-CD59C010851D}" srcId="{9D2D6D0E-14AB-4D86-BC29-1DECFC32DDC5}" destId="{4539CA9F-EDD0-45AE-9675-2F94451006F0}" srcOrd="1" destOrd="0" parTransId="{1C2C0C44-2B22-4734-ABF8-B59F2D80E332}" sibTransId="{9CE1BF48-45FB-4E63-B6D1-C346849682C4}"/>
    <dgm:cxn modelId="{9E13F8F2-517E-4ABC-A216-95CDA19A81CE}" type="presOf" srcId="{9D2D6D0E-14AB-4D86-BC29-1DECFC32DDC5}" destId="{52AF022B-373C-49FF-BA71-FD69C5C608BF}" srcOrd="0" destOrd="0" presId="urn:microsoft.com/office/officeart/2005/8/layout/hierarchy3"/>
    <dgm:cxn modelId="{54CC6AB3-31EF-484F-9F8D-F1CEE83FC9E2}" type="presOf" srcId="{321BCB4A-55DF-482E-B84A-B22BDAF92E31}" destId="{08C4879F-EE40-486E-BAA2-3DA9A4C671DC}" srcOrd="0" destOrd="0" presId="urn:microsoft.com/office/officeart/2005/8/layout/hierarchy3"/>
    <dgm:cxn modelId="{54FC42D1-9C36-4261-ADDF-D450454D789D}" type="presOf" srcId="{DB2E9BA5-9D01-433D-9912-2E2C12E2BCC9}" destId="{8E16380F-C107-4726-B113-A39CFCC81A6C}" srcOrd="0" destOrd="0" presId="urn:microsoft.com/office/officeart/2005/8/layout/hierarchy3"/>
    <dgm:cxn modelId="{A76146D7-1156-4784-A424-4B0BBE1CD8BF}" type="presOf" srcId="{4539CA9F-EDD0-45AE-9675-2F94451006F0}" destId="{E5DC25C9-7DC4-483F-8A2E-2DFB71FAC555}" srcOrd="0" destOrd="0" presId="urn:microsoft.com/office/officeart/2005/8/layout/hierarchy3"/>
    <dgm:cxn modelId="{1C47069A-6F3D-41DE-80DB-AD75F10FD3FD}" type="presOf" srcId="{1C2C0C44-2B22-4734-ABF8-B59F2D80E332}" destId="{4CDF2E54-70EC-4AE7-BBE0-F03AC6212897}" srcOrd="0" destOrd="0" presId="urn:microsoft.com/office/officeart/2005/8/layout/hierarchy3"/>
    <dgm:cxn modelId="{6FA2B6D1-5472-4E47-AE1D-0B3F3C9BA661}" srcId="{9D2D6D0E-14AB-4D86-BC29-1DECFC32DDC5}" destId="{EBE7D4C1-CF33-48C4-955B-252EBAC859F3}" srcOrd="3" destOrd="0" parTransId="{34A27909-F206-4A28-9C1F-3014B32EAA19}" sibTransId="{4D2117DC-0BBC-4C11-B87D-63B7363F38E6}"/>
    <dgm:cxn modelId="{D9B03436-E7C5-4784-BE52-AE1C88789967}" type="presOf" srcId="{84898BA9-B1F9-4449-BBE5-2639ABC23E75}" destId="{C84CEED4-D246-4649-9001-3B40D4341DBB}" srcOrd="0" destOrd="0" presId="urn:microsoft.com/office/officeart/2005/8/layout/hierarchy3"/>
    <dgm:cxn modelId="{8FC76547-22A5-462B-B3E7-021AC3313397}" srcId="{321BCB4A-55DF-482E-B84A-B22BDAF92E31}" destId="{9D2D6D0E-14AB-4D86-BC29-1DECFC32DDC5}" srcOrd="0" destOrd="0" parTransId="{0F4469E5-27B1-4C74-BC29-8A1A80216759}" sibTransId="{B86E075C-CF4E-4D0C-8C5C-E3777402A904}"/>
    <dgm:cxn modelId="{04303EAF-605B-4389-8AF4-FC3F5BD91105}" type="presOf" srcId="{AF28CD47-3FA0-4F80-B383-B71BFB4982C6}" destId="{3A8A9130-2E5B-46C8-B75E-E20044A727DA}" srcOrd="0" destOrd="0" presId="urn:microsoft.com/office/officeart/2005/8/layout/hierarchy3"/>
    <dgm:cxn modelId="{DA93C3BB-17E6-4D6B-BD81-87DF7E669049}" type="presParOf" srcId="{08C4879F-EE40-486E-BAA2-3DA9A4C671DC}" destId="{3B7D3417-7459-49A6-9509-CFBFDE596E37}" srcOrd="0" destOrd="0" presId="urn:microsoft.com/office/officeart/2005/8/layout/hierarchy3"/>
    <dgm:cxn modelId="{9BBC1949-9994-4922-A0E2-FE9E2410A7FD}" type="presParOf" srcId="{3B7D3417-7459-49A6-9509-CFBFDE596E37}" destId="{9709DE1B-834E-4111-9F06-58786A3393C7}" srcOrd="0" destOrd="0" presId="urn:microsoft.com/office/officeart/2005/8/layout/hierarchy3"/>
    <dgm:cxn modelId="{88EC0620-C96A-42DD-93F2-AD7C25BD46AA}" type="presParOf" srcId="{9709DE1B-834E-4111-9F06-58786A3393C7}" destId="{52AF022B-373C-49FF-BA71-FD69C5C608BF}" srcOrd="0" destOrd="0" presId="urn:microsoft.com/office/officeart/2005/8/layout/hierarchy3"/>
    <dgm:cxn modelId="{07F48767-129B-4C37-A73B-C2067371A3B9}" type="presParOf" srcId="{9709DE1B-834E-4111-9F06-58786A3393C7}" destId="{6091920B-9F7A-4893-B9A8-C4EB7DF62409}" srcOrd="1" destOrd="0" presId="urn:microsoft.com/office/officeart/2005/8/layout/hierarchy3"/>
    <dgm:cxn modelId="{7061A0CC-E4DA-41ED-AE78-95FB18A3B6AB}" type="presParOf" srcId="{3B7D3417-7459-49A6-9509-CFBFDE596E37}" destId="{77F54EA8-0623-4D0E-8608-339F5AFCE46B}" srcOrd="1" destOrd="0" presId="urn:microsoft.com/office/officeart/2005/8/layout/hierarchy3"/>
    <dgm:cxn modelId="{35370386-4F02-4E5A-BF10-D5882B129F23}" type="presParOf" srcId="{77F54EA8-0623-4D0E-8608-339F5AFCE46B}" destId="{3A8A9130-2E5B-46C8-B75E-E20044A727DA}" srcOrd="0" destOrd="0" presId="urn:microsoft.com/office/officeart/2005/8/layout/hierarchy3"/>
    <dgm:cxn modelId="{B8FA3EAF-4992-472B-A0CB-1831DE596B8C}" type="presParOf" srcId="{77F54EA8-0623-4D0E-8608-339F5AFCE46B}" destId="{309D2671-4F6B-4458-BF51-620D02086EFE}" srcOrd="1" destOrd="0" presId="urn:microsoft.com/office/officeart/2005/8/layout/hierarchy3"/>
    <dgm:cxn modelId="{F780A018-EC05-4BD3-B9CC-7A231BA77174}" type="presParOf" srcId="{77F54EA8-0623-4D0E-8608-339F5AFCE46B}" destId="{4CDF2E54-70EC-4AE7-BBE0-F03AC6212897}" srcOrd="2" destOrd="0" presId="urn:microsoft.com/office/officeart/2005/8/layout/hierarchy3"/>
    <dgm:cxn modelId="{22EEF686-96DD-4C4B-819D-5B66382035B8}" type="presParOf" srcId="{77F54EA8-0623-4D0E-8608-339F5AFCE46B}" destId="{E5DC25C9-7DC4-483F-8A2E-2DFB71FAC555}" srcOrd="3" destOrd="0" presId="urn:microsoft.com/office/officeart/2005/8/layout/hierarchy3"/>
    <dgm:cxn modelId="{F56B7DC7-4398-4391-8A84-E132E82B0D29}" type="presParOf" srcId="{77F54EA8-0623-4D0E-8608-339F5AFCE46B}" destId="{8E16380F-C107-4726-B113-A39CFCC81A6C}" srcOrd="4" destOrd="0" presId="urn:microsoft.com/office/officeart/2005/8/layout/hierarchy3"/>
    <dgm:cxn modelId="{69594B48-906F-4101-859E-2C770C012463}" type="presParOf" srcId="{77F54EA8-0623-4D0E-8608-339F5AFCE46B}" destId="{C84CEED4-D246-4649-9001-3B40D4341DBB}" srcOrd="5" destOrd="0" presId="urn:microsoft.com/office/officeart/2005/8/layout/hierarchy3"/>
    <dgm:cxn modelId="{9F840DEE-2436-4E63-B5DB-5A4E547AB1F7}" type="presParOf" srcId="{77F54EA8-0623-4D0E-8608-339F5AFCE46B}" destId="{0211E64A-B5DF-4FAF-8826-3B99ADEF8ED2}" srcOrd="6" destOrd="0" presId="urn:microsoft.com/office/officeart/2005/8/layout/hierarchy3"/>
    <dgm:cxn modelId="{69F27A71-B540-44F3-860E-39A05C982F20}" type="presParOf" srcId="{77F54EA8-0623-4D0E-8608-339F5AFCE46B}" destId="{D71C045A-5091-4051-9BAD-C9A2832712B5}" srcOrd="7"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FB7AEB-ACFB-43C5-B77C-980680B10BA4}" type="doc">
      <dgm:prSet loTypeId="urn:microsoft.com/office/officeart/2005/8/layout/pyramid1" loCatId="pyramid" qsTypeId="urn:microsoft.com/office/officeart/2005/8/quickstyle/3d3" qsCatId="3D" csTypeId="urn:microsoft.com/office/officeart/2005/8/colors/accent1_2" csCatId="accent1" phldr="1"/>
      <dgm:spPr/>
    </dgm:pt>
    <dgm:pt modelId="{CA71E267-C8C8-4328-8F9C-7D076532EE8C}">
      <dgm:prSet phldrT="[文本]" custT="1"/>
      <dgm:spPr>
        <a:solidFill>
          <a:schemeClr val="accent2"/>
        </a:solidFill>
      </dgm:spPr>
      <dgm:t>
        <a:bodyPr/>
        <a:lstStyle/>
        <a:p>
          <a:endParaRPr lang="zh-CN" altLang="en-US" sz="3600" dirty="0"/>
        </a:p>
      </dgm:t>
    </dgm:pt>
    <dgm:pt modelId="{2571AB2E-A423-4D9A-854A-EECC8A812991}" type="parTrans" cxnId="{2EB3DDD8-B128-4646-AFA7-AB09AEB0B866}">
      <dgm:prSet/>
      <dgm:spPr/>
      <dgm:t>
        <a:bodyPr/>
        <a:lstStyle/>
        <a:p>
          <a:endParaRPr lang="zh-CN" altLang="en-US" sz="3600"/>
        </a:p>
      </dgm:t>
    </dgm:pt>
    <dgm:pt modelId="{70F05F6B-C6FC-4E24-AC6D-8ACD6EDE86FE}" type="sibTrans" cxnId="{2EB3DDD8-B128-4646-AFA7-AB09AEB0B866}">
      <dgm:prSet/>
      <dgm:spPr/>
      <dgm:t>
        <a:bodyPr/>
        <a:lstStyle/>
        <a:p>
          <a:endParaRPr lang="zh-CN" altLang="en-US" sz="3600"/>
        </a:p>
      </dgm:t>
    </dgm:pt>
    <dgm:pt modelId="{F5E92727-F29B-4DB6-AA58-64938C5B9359}">
      <dgm:prSet phldrT="[文本]" custT="1"/>
      <dgm:spPr>
        <a:solidFill>
          <a:srgbClr val="7030A0"/>
        </a:solidFill>
      </dgm:spPr>
      <dgm:t>
        <a:bodyPr/>
        <a:lstStyle/>
        <a:p>
          <a:endParaRPr lang="zh-CN" altLang="en-US" sz="3600" dirty="0"/>
        </a:p>
      </dgm:t>
    </dgm:pt>
    <dgm:pt modelId="{4C7805A4-80FB-404E-B307-BEFE20EB5B2E}" type="parTrans" cxnId="{0538E0C9-795D-42BB-A0E0-CF2D51A506A9}">
      <dgm:prSet/>
      <dgm:spPr/>
      <dgm:t>
        <a:bodyPr/>
        <a:lstStyle/>
        <a:p>
          <a:endParaRPr lang="zh-CN" altLang="en-US" sz="3600"/>
        </a:p>
      </dgm:t>
    </dgm:pt>
    <dgm:pt modelId="{A370414F-A546-421B-A1DB-4C3E0D6B5449}" type="sibTrans" cxnId="{0538E0C9-795D-42BB-A0E0-CF2D51A506A9}">
      <dgm:prSet/>
      <dgm:spPr/>
      <dgm:t>
        <a:bodyPr/>
        <a:lstStyle/>
        <a:p>
          <a:endParaRPr lang="zh-CN" altLang="en-US" sz="3600"/>
        </a:p>
      </dgm:t>
    </dgm:pt>
    <dgm:pt modelId="{E656FA69-34C5-4BB5-91CD-B6F2BD4A9219}" type="pres">
      <dgm:prSet presAssocID="{64FB7AEB-ACFB-43C5-B77C-980680B10BA4}" presName="Name0" presStyleCnt="0">
        <dgm:presLayoutVars>
          <dgm:dir/>
          <dgm:animLvl val="lvl"/>
          <dgm:resizeHandles val="exact"/>
        </dgm:presLayoutVars>
      </dgm:prSet>
      <dgm:spPr/>
    </dgm:pt>
    <dgm:pt modelId="{D64708B6-D36F-4597-8B84-400A5B67F262}" type="pres">
      <dgm:prSet presAssocID="{CA71E267-C8C8-4328-8F9C-7D076532EE8C}" presName="Name8" presStyleCnt="0"/>
      <dgm:spPr/>
    </dgm:pt>
    <dgm:pt modelId="{8118A6A0-51E5-4869-B492-6802F2CA40F5}" type="pres">
      <dgm:prSet presAssocID="{CA71E267-C8C8-4328-8F9C-7D076532EE8C}" presName="level" presStyleLbl="node1" presStyleIdx="0" presStyleCnt="2">
        <dgm:presLayoutVars>
          <dgm:chMax val="1"/>
          <dgm:bulletEnabled val="1"/>
        </dgm:presLayoutVars>
      </dgm:prSet>
      <dgm:spPr/>
      <dgm:t>
        <a:bodyPr/>
        <a:lstStyle/>
        <a:p>
          <a:endParaRPr lang="zh-CN" altLang="en-US"/>
        </a:p>
      </dgm:t>
    </dgm:pt>
    <dgm:pt modelId="{DDE4ABA7-4998-4451-A942-57CA564C6360}" type="pres">
      <dgm:prSet presAssocID="{CA71E267-C8C8-4328-8F9C-7D076532EE8C}" presName="levelTx" presStyleLbl="revTx" presStyleIdx="0" presStyleCnt="0">
        <dgm:presLayoutVars>
          <dgm:chMax val="1"/>
          <dgm:bulletEnabled val="1"/>
        </dgm:presLayoutVars>
      </dgm:prSet>
      <dgm:spPr/>
      <dgm:t>
        <a:bodyPr/>
        <a:lstStyle/>
        <a:p>
          <a:endParaRPr lang="zh-CN" altLang="en-US"/>
        </a:p>
      </dgm:t>
    </dgm:pt>
    <dgm:pt modelId="{2A14E0BB-C504-4E40-AD3C-3B17D5D683DC}" type="pres">
      <dgm:prSet presAssocID="{F5E92727-F29B-4DB6-AA58-64938C5B9359}" presName="Name8" presStyleCnt="0"/>
      <dgm:spPr/>
    </dgm:pt>
    <dgm:pt modelId="{27BBBF6C-D19A-41A7-929B-CACBA0C58E45}" type="pres">
      <dgm:prSet presAssocID="{F5E92727-F29B-4DB6-AA58-64938C5B9359}" presName="level" presStyleLbl="node1" presStyleIdx="1" presStyleCnt="2">
        <dgm:presLayoutVars>
          <dgm:chMax val="1"/>
          <dgm:bulletEnabled val="1"/>
        </dgm:presLayoutVars>
      </dgm:prSet>
      <dgm:spPr/>
      <dgm:t>
        <a:bodyPr/>
        <a:lstStyle/>
        <a:p>
          <a:endParaRPr lang="zh-CN" altLang="en-US"/>
        </a:p>
      </dgm:t>
    </dgm:pt>
    <dgm:pt modelId="{FE0DD769-F260-47C0-95B8-74C37D5C4E2F}" type="pres">
      <dgm:prSet presAssocID="{F5E92727-F29B-4DB6-AA58-64938C5B9359}" presName="levelTx" presStyleLbl="revTx" presStyleIdx="0" presStyleCnt="0">
        <dgm:presLayoutVars>
          <dgm:chMax val="1"/>
          <dgm:bulletEnabled val="1"/>
        </dgm:presLayoutVars>
      </dgm:prSet>
      <dgm:spPr/>
      <dgm:t>
        <a:bodyPr/>
        <a:lstStyle/>
        <a:p>
          <a:endParaRPr lang="zh-CN" altLang="en-US"/>
        </a:p>
      </dgm:t>
    </dgm:pt>
  </dgm:ptLst>
  <dgm:cxnLst>
    <dgm:cxn modelId="{0538E0C9-795D-42BB-A0E0-CF2D51A506A9}" srcId="{64FB7AEB-ACFB-43C5-B77C-980680B10BA4}" destId="{F5E92727-F29B-4DB6-AA58-64938C5B9359}" srcOrd="1" destOrd="0" parTransId="{4C7805A4-80FB-404E-B307-BEFE20EB5B2E}" sibTransId="{A370414F-A546-421B-A1DB-4C3E0D6B5449}"/>
    <dgm:cxn modelId="{557768CA-77D1-4985-A36F-73BFAE4BB410}" type="presOf" srcId="{F5E92727-F29B-4DB6-AA58-64938C5B9359}" destId="{FE0DD769-F260-47C0-95B8-74C37D5C4E2F}" srcOrd="1" destOrd="0" presId="urn:microsoft.com/office/officeart/2005/8/layout/pyramid1"/>
    <dgm:cxn modelId="{2EB3DDD8-B128-4646-AFA7-AB09AEB0B866}" srcId="{64FB7AEB-ACFB-43C5-B77C-980680B10BA4}" destId="{CA71E267-C8C8-4328-8F9C-7D076532EE8C}" srcOrd="0" destOrd="0" parTransId="{2571AB2E-A423-4D9A-854A-EECC8A812991}" sibTransId="{70F05F6B-C6FC-4E24-AC6D-8ACD6EDE86FE}"/>
    <dgm:cxn modelId="{C94381F5-3881-48F5-86B3-78D467A495C4}" type="presOf" srcId="{CA71E267-C8C8-4328-8F9C-7D076532EE8C}" destId="{8118A6A0-51E5-4869-B492-6802F2CA40F5}" srcOrd="0" destOrd="0" presId="urn:microsoft.com/office/officeart/2005/8/layout/pyramid1"/>
    <dgm:cxn modelId="{EAAAAB9C-9944-4CB0-B101-3519391B7932}" type="presOf" srcId="{F5E92727-F29B-4DB6-AA58-64938C5B9359}" destId="{27BBBF6C-D19A-41A7-929B-CACBA0C58E45}" srcOrd="0" destOrd="0" presId="urn:microsoft.com/office/officeart/2005/8/layout/pyramid1"/>
    <dgm:cxn modelId="{1201D957-ED69-47DC-B89F-C569FAA5F444}" type="presOf" srcId="{64FB7AEB-ACFB-43C5-B77C-980680B10BA4}" destId="{E656FA69-34C5-4BB5-91CD-B6F2BD4A9219}" srcOrd="0" destOrd="0" presId="urn:microsoft.com/office/officeart/2005/8/layout/pyramid1"/>
    <dgm:cxn modelId="{C8715A59-0C73-44A0-A164-A1A358C26A24}" type="presOf" srcId="{CA71E267-C8C8-4328-8F9C-7D076532EE8C}" destId="{DDE4ABA7-4998-4451-A942-57CA564C6360}" srcOrd="1" destOrd="0" presId="urn:microsoft.com/office/officeart/2005/8/layout/pyramid1"/>
    <dgm:cxn modelId="{04E73974-7490-4CBD-865F-DEE6ACE28F2F}" type="presParOf" srcId="{E656FA69-34C5-4BB5-91CD-B6F2BD4A9219}" destId="{D64708B6-D36F-4597-8B84-400A5B67F262}" srcOrd="0" destOrd="0" presId="urn:microsoft.com/office/officeart/2005/8/layout/pyramid1"/>
    <dgm:cxn modelId="{6726E70E-8595-430F-A1D4-D9FC1A0F7B1C}" type="presParOf" srcId="{D64708B6-D36F-4597-8B84-400A5B67F262}" destId="{8118A6A0-51E5-4869-B492-6802F2CA40F5}" srcOrd="0" destOrd="0" presId="urn:microsoft.com/office/officeart/2005/8/layout/pyramid1"/>
    <dgm:cxn modelId="{CA4688D9-9859-48E9-A5EE-86D4A573DA83}" type="presParOf" srcId="{D64708B6-D36F-4597-8B84-400A5B67F262}" destId="{DDE4ABA7-4998-4451-A942-57CA564C6360}" srcOrd="1" destOrd="0" presId="urn:microsoft.com/office/officeart/2005/8/layout/pyramid1"/>
    <dgm:cxn modelId="{03CC3A72-5003-4426-B496-6EE6201E048B}" type="presParOf" srcId="{E656FA69-34C5-4BB5-91CD-B6F2BD4A9219}" destId="{2A14E0BB-C504-4E40-AD3C-3B17D5D683DC}" srcOrd="1" destOrd="0" presId="urn:microsoft.com/office/officeart/2005/8/layout/pyramid1"/>
    <dgm:cxn modelId="{2752FF38-5F0E-45FA-866F-66AA7341CD9E}" type="presParOf" srcId="{2A14E0BB-C504-4E40-AD3C-3B17D5D683DC}" destId="{27BBBF6C-D19A-41A7-929B-CACBA0C58E45}" srcOrd="0" destOrd="0" presId="urn:microsoft.com/office/officeart/2005/8/layout/pyramid1"/>
    <dgm:cxn modelId="{AC2FEFBC-BA3F-4D51-ADE5-BC822523CE63}" type="presParOf" srcId="{2A14E0BB-C504-4E40-AD3C-3B17D5D683DC}" destId="{FE0DD769-F260-47C0-95B8-74C37D5C4E2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2AB3C9-011E-4702-B276-DF8764A8839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95264F54-92CF-414B-A435-0D9F754D796B}">
      <dgm:prSet phldrT="[文本]" custT="1"/>
      <dgm:spPr>
        <a:solidFill>
          <a:schemeClr val="accent2"/>
        </a:solidFill>
      </dgm:spPr>
      <dgm:t>
        <a:bodyPr/>
        <a:lstStyle/>
        <a:p>
          <a:r>
            <a:rPr lang="zh-CN" altLang="en-US" sz="1400" b="1" dirty="0" smtClean="0">
              <a:latin typeface="方正姚体" panose="02010601030101010101" pitchFamily="2" charset="-122"/>
              <a:ea typeface="方正姚体" panose="02010601030101010101" pitchFamily="2" charset="-122"/>
            </a:rPr>
            <a:t>新手期</a:t>
          </a:r>
          <a:endParaRPr lang="en-US" altLang="zh-CN" sz="1400" b="1" dirty="0" smtClean="0">
            <a:latin typeface="方正姚体" panose="02010601030101010101" pitchFamily="2" charset="-122"/>
            <a:ea typeface="方正姚体" panose="02010601030101010101" pitchFamily="2" charset="-122"/>
          </a:endParaRPr>
        </a:p>
        <a:p>
          <a:r>
            <a:rPr lang="en-US" altLang="zh-CN" sz="1400" dirty="0" smtClean="0">
              <a:latin typeface="方正姚体" panose="02010601030101010101" pitchFamily="2" charset="-122"/>
              <a:ea typeface="方正姚体" panose="02010601030101010101" pitchFamily="2" charset="-122"/>
            </a:rPr>
            <a:t>【1~2</a:t>
          </a:r>
          <a:r>
            <a:rPr lang="zh-CN" altLang="en-US" sz="1400" dirty="0" smtClean="0">
              <a:latin typeface="方正姚体" panose="02010601030101010101" pitchFamily="2" charset="-122"/>
              <a:ea typeface="方正姚体" panose="02010601030101010101" pitchFamily="2" charset="-122"/>
            </a:rPr>
            <a:t>天</a:t>
          </a:r>
          <a:r>
            <a:rPr lang="en-US" altLang="zh-CN" sz="1400" dirty="0" smtClean="0">
              <a:latin typeface="方正姚体" panose="02010601030101010101" pitchFamily="2" charset="-122"/>
              <a:ea typeface="方正姚体" panose="02010601030101010101" pitchFamily="2" charset="-122"/>
            </a:rPr>
            <a:t>】</a:t>
          </a:r>
          <a:endParaRPr lang="zh-CN" altLang="en-US" sz="1400" dirty="0">
            <a:latin typeface="方正姚体" panose="02010601030101010101" pitchFamily="2" charset="-122"/>
            <a:ea typeface="方正姚体" panose="02010601030101010101" pitchFamily="2" charset="-122"/>
          </a:endParaRPr>
        </a:p>
      </dgm:t>
    </dgm:pt>
    <dgm:pt modelId="{7077F223-E590-4D2A-9965-CC6F289B3832}" type="parTrans" cxnId="{0FB1AF92-C8AB-4B16-BE5D-EC95CDB854FB}">
      <dgm:prSet/>
      <dgm:spPr/>
      <dgm:t>
        <a:bodyPr/>
        <a:lstStyle/>
        <a:p>
          <a:endParaRPr lang="zh-CN" altLang="en-US">
            <a:latin typeface="方正姚体" panose="02010601030101010101" pitchFamily="2" charset="-122"/>
            <a:ea typeface="方正姚体" panose="02010601030101010101" pitchFamily="2" charset="-122"/>
          </a:endParaRPr>
        </a:p>
      </dgm:t>
    </dgm:pt>
    <dgm:pt modelId="{B43B671B-CE90-4515-B896-18B649B0E288}" type="sibTrans" cxnId="{0FB1AF92-C8AB-4B16-BE5D-EC95CDB854FB}">
      <dgm:prSet/>
      <dgm:spPr/>
      <dgm:t>
        <a:bodyPr/>
        <a:lstStyle/>
        <a:p>
          <a:endParaRPr lang="zh-CN" altLang="en-US">
            <a:latin typeface="方正姚体" panose="02010601030101010101" pitchFamily="2" charset="-122"/>
            <a:ea typeface="方正姚体" panose="02010601030101010101" pitchFamily="2" charset="-122"/>
          </a:endParaRPr>
        </a:p>
      </dgm:t>
    </dgm:pt>
    <dgm:pt modelId="{51C0F174-89BC-4DAE-9329-723917EF0207}">
      <dgm:prSet phldrT="[文本]"/>
      <dgm:spPr/>
      <dgm:t>
        <a:bodyPr/>
        <a:lstStyle/>
        <a:p>
          <a:r>
            <a:rPr lang="en-US" altLang="zh-CN" sz="1900" dirty="0" smtClean="0">
              <a:solidFill>
                <a:schemeClr val="accent2">
                  <a:lumMod val="75000"/>
                </a:schemeClr>
              </a:solidFill>
              <a:latin typeface="方正姚体" panose="02010601030101010101" pitchFamily="2" charset="-122"/>
              <a:ea typeface="方正姚体" panose="02010601030101010101" pitchFamily="2" charset="-122"/>
            </a:rPr>
            <a:t>IP</a:t>
          </a:r>
          <a:r>
            <a:rPr lang="zh-CN" altLang="en-US" sz="1900" dirty="0" smtClean="0">
              <a:solidFill>
                <a:schemeClr val="accent2">
                  <a:lumMod val="75000"/>
                </a:schemeClr>
              </a:solidFill>
              <a:latin typeface="方正姚体" panose="02010601030101010101" pitchFamily="2" charset="-122"/>
              <a:ea typeface="方正姚体" panose="02010601030101010101" pitchFamily="2" charset="-122"/>
            </a:rPr>
            <a:t>意识灌输</a:t>
          </a:r>
          <a:endParaRPr lang="zh-CN" altLang="en-US" sz="1900" dirty="0">
            <a:solidFill>
              <a:schemeClr val="accent2">
                <a:lumMod val="75000"/>
              </a:schemeClr>
            </a:solidFill>
            <a:latin typeface="方正姚体" panose="02010601030101010101" pitchFamily="2" charset="-122"/>
            <a:ea typeface="方正姚体" panose="02010601030101010101" pitchFamily="2" charset="-122"/>
          </a:endParaRPr>
        </a:p>
      </dgm:t>
    </dgm:pt>
    <dgm:pt modelId="{6867A70B-0A0A-4453-8DEE-213A838984D7}" type="parTrans" cxnId="{378581EB-801C-440C-9E69-CFC86CD0A0BD}">
      <dgm:prSet/>
      <dgm:spPr/>
      <dgm:t>
        <a:bodyPr/>
        <a:lstStyle/>
        <a:p>
          <a:endParaRPr lang="zh-CN" altLang="en-US">
            <a:latin typeface="方正姚体" panose="02010601030101010101" pitchFamily="2" charset="-122"/>
            <a:ea typeface="方正姚体" panose="02010601030101010101" pitchFamily="2" charset="-122"/>
          </a:endParaRPr>
        </a:p>
      </dgm:t>
    </dgm:pt>
    <dgm:pt modelId="{3F338666-DB81-4E1D-B456-5E137DEE1F57}" type="sibTrans" cxnId="{378581EB-801C-440C-9E69-CFC86CD0A0BD}">
      <dgm:prSet/>
      <dgm:spPr/>
      <dgm:t>
        <a:bodyPr/>
        <a:lstStyle/>
        <a:p>
          <a:endParaRPr lang="zh-CN" altLang="en-US">
            <a:latin typeface="方正姚体" panose="02010601030101010101" pitchFamily="2" charset="-122"/>
            <a:ea typeface="方正姚体" panose="02010601030101010101" pitchFamily="2" charset="-122"/>
          </a:endParaRPr>
        </a:p>
      </dgm:t>
    </dgm:pt>
    <dgm:pt modelId="{CF9C5BB5-A6B4-417F-84CD-4309FF0685B3}">
      <dgm:prSet phldrT="[文本]" custT="1"/>
      <dgm:spPr>
        <a:solidFill>
          <a:srgbClr val="92D050"/>
        </a:solidFill>
      </dgm:spPr>
      <dgm:t>
        <a:bodyPr/>
        <a:lstStyle/>
        <a:p>
          <a:r>
            <a:rPr lang="zh-CN" altLang="en-US" sz="1400" b="1" dirty="0" smtClean="0">
              <a:latin typeface="方正姚体" panose="02010601030101010101" pitchFamily="2" charset="-122"/>
              <a:ea typeface="方正姚体" panose="02010601030101010101" pitchFamily="2" charset="-122"/>
            </a:rPr>
            <a:t>后期</a:t>
          </a:r>
          <a:endParaRPr lang="en-US" altLang="zh-CN" sz="1400" b="1" dirty="0" smtClean="0">
            <a:latin typeface="方正姚体" panose="02010601030101010101" pitchFamily="2" charset="-122"/>
            <a:ea typeface="方正姚体" panose="02010601030101010101" pitchFamily="2" charset="-122"/>
          </a:endParaRPr>
        </a:p>
        <a:p>
          <a:r>
            <a:rPr lang="en-US" altLang="zh-CN" sz="1400" dirty="0" smtClean="0">
              <a:latin typeface="方正姚体" panose="02010601030101010101" pitchFamily="2" charset="-122"/>
              <a:ea typeface="方正姚体" panose="02010601030101010101" pitchFamily="2" charset="-122"/>
            </a:rPr>
            <a:t>【90</a:t>
          </a:r>
          <a:r>
            <a:rPr lang="zh-CN" altLang="en-US" sz="1400" dirty="0" smtClean="0">
              <a:latin typeface="方正姚体" panose="02010601030101010101" pitchFamily="2" charset="-122"/>
              <a:ea typeface="方正姚体" panose="02010601030101010101" pitchFamily="2" charset="-122"/>
            </a:rPr>
            <a:t>天</a:t>
          </a:r>
          <a:r>
            <a:rPr lang="en-US" altLang="zh-CN" sz="1400" dirty="0" smtClean="0">
              <a:latin typeface="方正姚体" panose="02010601030101010101" pitchFamily="2" charset="-122"/>
              <a:ea typeface="方正姚体" panose="02010601030101010101" pitchFamily="2" charset="-122"/>
            </a:rPr>
            <a:t>+】</a:t>
          </a:r>
        </a:p>
      </dgm:t>
    </dgm:pt>
    <dgm:pt modelId="{1435C15A-DE9A-4A53-8DF4-90315C831346}" type="parTrans" cxnId="{98805217-9172-4CD6-99C5-E761F8DCD8B7}">
      <dgm:prSet/>
      <dgm:spPr/>
      <dgm:t>
        <a:bodyPr/>
        <a:lstStyle/>
        <a:p>
          <a:endParaRPr lang="zh-CN" altLang="en-US">
            <a:latin typeface="方正姚体" panose="02010601030101010101" pitchFamily="2" charset="-122"/>
            <a:ea typeface="方正姚体" panose="02010601030101010101" pitchFamily="2" charset="-122"/>
          </a:endParaRPr>
        </a:p>
      </dgm:t>
    </dgm:pt>
    <dgm:pt modelId="{BF41F1E7-39E0-4128-ADBF-29872382B8F1}" type="sibTrans" cxnId="{98805217-9172-4CD6-99C5-E761F8DCD8B7}">
      <dgm:prSet/>
      <dgm:spPr/>
      <dgm:t>
        <a:bodyPr/>
        <a:lstStyle/>
        <a:p>
          <a:endParaRPr lang="zh-CN" altLang="en-US">
            <a:latin typeface="方正姚体" panose="02010601030101010101" pitchFamily="2" charset="-122"/>
            <a:ea typeface="方正姚体" panose="02010601030101010101" pitchFamily="2" charset="-122"/>
          </a:endParaRPr>
        </a:p>
      </dgm:t>
    </dgm:pt>
    <dgm:pt modelId="{3EAA6C2D-18DB-41FB-8C05-6ED14DF4AB68}">
      <dgm:prSet phldrT="[文本]" custT="1"/>
      <dgm:spPr/>
      <dgm:t>
        <a:bodyPr/>
        <a:lstStyle/>
        <a:p>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资源持续更新</a:t>
          </a:r>
          <a:r>
            <a:rPr lang="en-US" altLang="zh-CN" sz="1800" dirty="0" smtClean="0">
              <a:solidFill>
                <a:schemeClr val="accent2">
                  <a:lumMod val="75000"/>
                </a:schemeClr>
              </a:solidFill>
              <a:latin typeface="方正姚体" panose="02010601030101010101" pitchFamily="2" charset="-122"/>
              <a:ea typeface="方正姚体" panose="02010601030101010101" pitchFamily="2" charset="-122"/>
            </a:rPr>
            <a:t>+</a:t>
          </a:r>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游戏内容迭代</a:t>
          </a:r>
          <a:endParaRPr lang="zh-CN" altLang="en-US" sz="1800" dirty="0">
            <a:latin typeface="方正姚体" panose="02010601030101010101" pitchFamily="2" charset="-122"/>
            <a:ea typeface="方正姚体" panose="02010601030101010101" pitchFamily="2" charset="-122"/>
          </a:endParaRPr>
        </a:p>
      </dgm:t>
    </dgm:pt>
    <dgm:pt modelId="{AB9D8FD1-DBF8-467F-AF41-07B2B93CBFC4}" type="parTrans" cxnId="{4FB5FD39-45FC-43D1-BED9-A583D5514D6E}">
      <dgm:prSet/>
      <dgm:spPr/>
      <dgm:t>
        <a:bodyPr/>
        <a:lstStyle/>
        <a:p>
          <a:endParaRPr lang="zh-CN" altLang="en-US">
            <a:latin typeface="方正姚体" panose="02010601030101010101" pitchFamily="2" charset="-122"/>
            <a:ea typeface="方正姚体" panose="02010601030101010101" pitchFamily="2" charset="-122"/>
          </a:endParaRPr>
        </a:p>
      </dgm:t>
    </dgm:pt>
    <dgm:pt modelId="{261C8A19-B875-49CD-967B-08FD0C433303}" type="sibTrans" cxnId="{4FB5FD39-45FC-43D1-BED9-A583D5514D6E}">
      <dgm:prSet/>
      <dgm:spPr/>
      <dgm:t>
        <a:bodyPr/>
        <a:lstStyle/>
        <a:p>
          <a:endParaRPr lang="zh-CN" altLang="en-US">
            <a:latin typeface="方正姚体" panose="02010601030101010101" pitchFamily="2" charset="-122"/>
            <a:ea typeface="方正姚体" panose="02010601030101010101" pitchFamily="2" charset="-122"/>
          </a:endParaRPr>
        </a:p>
      </dgm:t>
    </dgm:pt>
    <dgm:pt modelId="{67961BC3-7B84-4C74-A9D9-AD06703D82EA}">
      <dgm:prSet phldrT="[文本]" custT="1"/>
      <dgm:spPr/>
      <dgm:t>
        <a:bodyPr/>
        <a:lstStyle/>
        <a:p>
          <a:r>
            <a:rPr lang="zh-CN" altLang="en-US" sz="1400" dirty="0" smtClean="0">
              <a:solidFill>
                <a:schemeClr val="tx1"/>
              </a:solidFill>
              <a:latin typeface="方正姚体" panose="02010601030101010101" pitchFamily="2" charset="-122"/>
              <a:ea typeface="方正姚体" panose="02010601030101010101" pitchFamily="2" charset="-122"/>
            </a:rPr>
            <a:t>通过独特的剧情展现方式，满足老观众的情怀，满足新观众对于新剧情的求知欲，并在过程中让玩家有顺畅的游戏体验</a:t>
          </a:r>
          <a:endParaRPr lang="zh-CN" altLang="en-US" sz="1400" dirty="0">
            <a:solidFill>
              <a:schemeClr val="tx1"/>
            </a:solidFill>
            <a:latin typeface="方正姚体" panose="02010601030101010101" pitchFamily="2" charset="-122"/>
            <a:ea typeface="方正姚体" panose="02010601030101010101" pitchFamily="2" charset="-122"/>
          </a:endParaRPr>
        </a:p>
      </dgm:t>
    </dgm:pt>
    <dgm:pt modelId="{6CFA36A0-E8AB-454C-BDB9-9C16E49FB7E3}" type="parTrans" cxnId="{E3EB419E-A572-44AE-A634-C31EEAC79D6C}">
      <dgm:prSet/>
      <dgm:spPr/>
      <dgm:t>
        <a:bodyPr/>
        <a:lstStyle/>
        <a:p>
          <a:endParaRPr lang="zh-CN" altLang="en-US">
            <a:latin typeface="方正姚体" panose="02010601030101010101" pitchFamily="2" charset="-122"/>
            <a:ea typeface="方正姚体" panose="02010601030101010101" pitchFamily="2" charset="-122"/>
          </a:endParaRPr>
        </a:p>
      </dgm:t>
    </dgm:pt>
    <dgm:pt modelId="{280A02F1-4BD3-4F24-B5C5-720597DE86CF}" type="sibTrans" cxnId="{E3EB419E-A572-44AE-A634-C31EEAC79D6C}">
      <dgm:prSet/>
      <dgm:spPr/>
      <dgm:t>
        <a:bodyPr/>
        <a:lstStyle/>
        <a:p>
          <a:endParaRPr lang="zh-CN" altLang="en-US">
            <a:latin typeface="方正姚体" panose="02010601030101010101" pitchFamily="2" charset="-122"/>
            <a:ea typeface="方正姚体" panose="02010601030101010101" pitchFamily="2" charset="-122"/>
          </a:endParaRPr>
        </a:p>
      </dgm:t>
    </dgm:pt>
    <dgm:pt modelId="{500C1950-F269-4731-BCB1-C00F3D46C56A}">
      <dgm:prSet phldrT="[文本]" custT="1"/>
      <dgm:spPr>
        <a:solidFill>
          <a:srgbClr val="7030A0"/>
        </a:solidFill>
      </dgm:spPr>
      <dgm:t>
        <a:bodyPr/>
        <a:lstStyle/>
        <a:p>
          <a:r>
            <a:rPr lang="zh-CN" altLang="en-US" sz="1400" b="1" dirty="0" smtClean="0">
              <a:latin typeface="方正姚体" panose="02010601030101010101" pitchFamily="2" charset="-122"/>
              <a:ea typeface="方正姚体" panose="02010601030101010101" pitchFamily="2" charset="-122"/>
            </a:rPr>
            <a:t>中前期</a:t>
          </a:r>
          <a:endParaRPr lang="en-US" altLang="zh-CN" sz="1400" b="1" dirty="0" smtClean="0">
            <a:latin typeface="方正姚体" panose="02010601030101010101" pitchFamily="2" charset="-122"/>
            <a:ea typeface="方正姚体" panose="02010601030101010101" pitchFamily="2" charset="-122"/>
          </a:endParaRPr>
        </a:p>
        <a:p>
          <a:r>
            <a:rPr lang="en-US" altLang="zh-CN" sz="1400" dirty="0" smtClean="0">
              <a:latin typeface="方正姚体" panose="02010601030101010101" pitchFamily="2" charset="-122"/>
              <a:ea typeface="方正姚体" panose="02010601030101010101" pitchFamily="2" charset="-122"/>
            </a:rPr>
            <a:t>【3~14</a:t>
          </a:r>
          <a:r>
            <a:rPr lang="zh-CN" altLang="en-US" sz="1400" dirty="0" smtClean="0">
              <a:latin typeface="方正姚体" panose="02010601030101010101" pitchFamily="2" charset="-122"/>
              <a:ea typeface="方正姚体" panose="02010601030101010101" pitchFamily="2" charset="-122"/>
            </a:rPr>
            <a:t>天</a:t>
          </a:r>
          <a:r>
            <a:rPr lang="en-US" altLang="zh-CN" sz="1400" dirty="0" smtClean="0">
              <a:latin typeface="方正姚体" panose="02010601030101010101" pitchFamily="2" charset="-122"/>
              <a:ea typeface="方正姚体" panose="02010601030101010101" pitchFamily="2" charset="-122"/>
            </a:rPr>
            <a:t>】</a:t>
          </a:r>
          <a:endParaRPr lang="zh-CN" altLang="en-US" sz="1400" dirty="0">
            <a:latin typeface="方正姚体" panose="02010601030101010101" pitchFamily="2" charset="-122"/>
            <a:ea typeface="方正姚体" panose="02010601030101010101" pitchFamily="2" charset="-122"/>
          </a:endParaRPr>
        </a:p>
      </dgm:t>
    </dgm:pt>
    <dgm:pt modelId="{9BA72EE2-7DA0-4B9A-8E4B-54235EA3FA8A}" type="parTrans" cxnId="{57CDBD5F-F206-412D-90A2-BCD101FAAEF8}">
      <dgm:prSet/>
      <dgm:spPr/>
      <dgm:t>
        <a:bodyPr/>
        <a:lstStyle/>
        <a:p>
          <a:endParaRPr lang="zh-CN" altLang="en-US">
            <a:latin typeface="方正姚体" panose="02010601030101010101" pitchFamily="2" charset="-122"/>
            <a:ea typeface="方正姚体" panose="02010601030101010101" pitchFamily="2" charset="-122"/>
          </a:endParaRPr>
        </a:p>
      </dgm:t>
    </dgm:pt>
    <dgm:pt modelId="{3C61F3DA-15BB-468E-8173-AAD79B381F89}" type="sibTrans" cxnId="{57CDBD5F-F206-412D-90A2-BCD101FAAEF8}">
      <dgm:prSet/>
      <dgm:spPr/>
      <dgm:t>
        <a:bodyPr/>
        <a:lstStyle/>
        <a:p>
          <a:endParaRPr lang="zh-CN" altLang="en-US">
            <a:latin typeface="方正姚体" panose="02010601030101010101" pitchFamily="2" charset="-122"/>
            <a:ea typeface="方正姚体" panose="02010601030101010101" pitchFamily="2" charset="-122"/>
          </a:endParaRPr>
        </a:p>
      </dgm:t>
    </dgm:pt>
    <dgm:pt modelId="{4D0A93D4-6307-4712-8857-A01613E7F588}">
      <dgm:prSet phldrT="[文本]" custT="1"/>
      <dgm:spPr/>
      <dgm:t>
        <a:bodyPr/>
        <a:lstStyle/>
        <a:p>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策略搭配</a:t>
          </a:r>
          <a:r>
            <a:rPr lang="en-US" altLang="zh-CN" sz="1800" dirty="0" smtClean="0">
              <a:solidFill>
                <a:schemeClr val="accent2">
                  <a:lumMod val="75000"/>
                </a:schemeClr>
              </a:solidFill>
              <a:latin typeface="方正姚体" panose="02010601030101010101" pitchFamily="2" charset="-122"/>
              <a:ea typeface="方正姚体" panose="02010601030101010101" pitchFamily="2" charset="-122"/>
            </a:rPr>
            <a:t>+</a:t>
          </a:r>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交互强化</a:t>
          </a:r>
          <a:endParaRPr lang="zh-CN" altLang="en-US" sz="1800" dirty="0">
            <a:solidFill>
              <a:schemeClr val="accent2">
                <a:lumMod val="75000"/>
              </a:schemeClr>
            </a:solidFill>
            <a:latin typeface="方正姚体" panose="02010601030101010101" pitchFamily="2" charset="-122"/>
            <a:ea typeface="方正姚体" panose="02010601030101010101" pitchFamily="2" charset="-122"/>
          </a:endParaRPr>
        </a:p>
      </dgm:t>
    </dgm:pt>
    <dgm:pt modelId="{A5AB0642-8A30-4D82-ADFA-4E9842569C2F}" type="parTrans" cxnId="{9FB75D06-2F3A-44DC-997F-0A61BC9FEE74}">
      <dgm:prSet/>
      <dgm:spPr/>
      <dgm:t>
        <a:bodyPr/>
        <a:lstStyle/>
        <a:p>
          <a:endParaRPr lang="zh-CN" altLang="en-US">
            <a:latin typeface="方正姚体" panose="02010601030101010101" pitchFamily="2" charset="-122"/>
            <a:ea typeface="方正姚体" panose="02010601030101010101" pitchFamily="2" charset="-122"/>
          </a:endParaRPr>
        </a:p>
      </dgm:t>
    </dgm:pt>
    <dgm:pt modelId="{82975F81-5496-42D4-8FC0-3E89C3A2D74E}" type="sibTrans" cxnId="{9FB75D06-2F3A-44DC-997F-0A61BC9FEE74}">
      <dgm:prSet/>
      <dgm:spPr/>
      <dgm:t>
        <a:bodyPr/>
        <a:lstStyle/>
        <a:p>
          <a:endParaRPr lang="zh-CN" altLang="en-US">
            <a:latin typeface="方正姚体" panose="02010601030101010101" pitchFamily="2" charset="-122"/>
            <a:ea typeface="方正姚体" panose="02010601030101010101" pitchFamily="2" charset="-122"/>
          </a:endParaRPr>
        </a:p>
      </dgm:t>
    </dgm:pt>
    <dgm:pt modelId="{AE9CD4DB-EBF1-4156-AEE7-07A68E5AABA5}">
      <dgm:prSet phldrT="[文本]" custT="1"/>
      <dgm:spPr/>
      <dgm:t>
        <a:bodyPr/>
        <a:lstStyle/>
        <a:p>
          <a:r>
            <a:rPr lang="zh-CN" altLang="en-US" sz="1400" dirty="0" smtClean="0">
              <a:solidFill>
                <a:schemeClr val="tx1"/>
              </a:solidFill>
              <a:latin typeface="方正姚体" panose="02010601030101010101" pitchFamily="2" charset="-122"/>
              <a:ea typeface="方正姚体" panose="02010601030101010101" pitchFamily="2" charset="-122"/>
            </a:rPr>
            <a:t>系统和玩法逐步开放，副本和竞技玩法遇到瓶颈，开始树立成长目标，引导玩家转向追求数值成长</a:t>
          </a:r>
          <a:endParaRPr lang="zh-CN" altLang="en-US" sz="1400" dirty="0">
            <a:solidFill>
              <a:schemeClr val="tx1"/>
            </a:solidFill>
            <a:latin typeface="方正姚体" panose="02010601030101010101" pitchFamily="2" charset="-122"/>
            <a:ea typeface="方正姚体" panose="02010601030101010101" pitchFamily="2" charset="-122"/>
          </a:endParaRPr>
        </a:p>
      </dgm:t>
    </dgm:pt>
    <dgm:pt modelId="{BD52FA9F-628E-4900-BFEA-48C24C887CC3}" type="parTrans" cxnId="{F1FB9E6C-1D1E-48AB-9460-31557E767142}">
      <dgm:prSet/>
      <dgm:spPr/>
      <dgm:t>
        <a:bodyPr/>
        <a:lstStyle/>
        <a:p>
          <a:endParaRPr lang="zh-CN" altLang="en-US">
            <a:latin typeface="方正姚体" panose="02010601030101010101" pitchFamily="2" charset="-122"/>
            <a:ea typeface="方正姚体" panose="02010601030101010101" pitchFamily="2" charset="-122"/>
          </a:endParaRPr>
        </a:p>
      </dgm:t>
    </dgm:pt>
    <dgm:pt modelId="{BCC989CC-E226-42CD-B196-D9C161DCB107}" type="sibTrans" cxnId="{F1FB9E6C-1D1E-48AB-9460-31557E767142}">
      <dgm:prSet/>
      <dgm:spPr/>
      <dgm:t>
        <a:bodyPr/>
        <a:lstStyle/>
        <a:p>
          <a:endParaRPr lang="zh-CN" altLang="en-US">
            <a:latin typeface="方正姚体" panose="02010601030101010101" pitchFamily="2" charset="-122"/>
            <a:ea typeface="方正姚体" panose="02010601030101010101" pitchFamily="2" charset="-122"/>
          </a:endParaRPr>
        </a:p>
      </dgm:t>
    </dgm:pt>
    <dgm:pt modelId="{82290817-FE8E-425F-927F-C1953ADAE44D}">
      <dgm:prSet phldrT="[文本]" custT="1"/>
      <dgm:spPr/>
      <dgm:t>
        <a:bodyPr/>
        <a:lstStyle/>
        <a:p>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目标</a:t>
          </a:r>
          <a:r>
            <a:rPr lang="en-US" altLang="zh-CN" sz="1800" dirty="0" smtClean="0">
              <a:solidFill>
                <a:schemeClr val="accent2">
                  <a:lumMod val="75000"/>
                </a:schemeClr>
              </a:solidFill>
              <a:latin typeface="方正姚体" panose="02010601030101010101" pitchFamily="2" charset="-122"/>
              <a:ea typeface="方正姚体" panose="02010601030101010101" pitchFamily="2" charset="-122"/>
            </a:rPr>
            <a:t>&amp;</a:t>
          </a:r>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玩法深化</a:t>
          </a:r>
          <a:r>
            <a:rPr lang="en-US" altLang="zh-CN" sz="1800" dirty="0" smtClean="0">
              <a:solidFill>
                <a:schemeClr val="accent2">
                  <a:lumMod val="75000"/>
                </a:schemeClr>
              </a:solidFill>
              <a:latin typeface="方正姚体" panose="02010601030101010101" pitchFamily="2" charset="-122"/>
              <a:ea typeface="方正姚体" panose="02010601030101010101" pitchFamily="2" charset="-122"/>
            </a:rPr>
            <a:t>+</a:t>
          </a:r>
          <a:r>
            <a:rPr lang="zh-CN" altLang="en-US" sz="1800" dirty="0" smtClean="0">
              <a:solidFill>
                <a:schemeClr val="accent2">
                  <a:lumMod val="75000"/>
                </a:schemeClr>
              </a:solidFill>
              <a:latin typeface="方正姚体" panose="02010601030101010101" pitchFamily="2" charset="-122"/>
              <a:ea typeface="方正姚体" panose="02010601030101010101" pitchFamily="2" charset="-122"/>
            </a:rPr>
            <a:t>稳固社交关系</a:t>
          </a:r>
          <a:endParaRPr lang="zh-CN" altLang="en-US" sz="1800" dirty="0">
            <a:latin typeface="方正姚体" panose="02010601030101010101" pitchFamily="2" charset="-122"/>
            <a:ea typeface="方正姚体" panose="02010601030101010101" pitchFamily="2" charset="-122"/>
          </a:endParaRPr>
        </a:p>
      </dgm:t>
    </dgm:pt>
    <dgm:pt modelId="{12934126-279A-4811-93BB-B11A106C180E}">
      <dgm:prSet phldrT="[文本]" custT="1"/>
      <dgm:spPr>
        <a:solidFill>
          <a:schemeClr val="accent5"/>
        </a:solidFill>
      </dgm:spPr>
      <dgm:t>
        <a:bodyPr/>
        <a:lstStyle/>
        <a:p>
          <a:r>
            <a:rPr lang="zh-CN" altLang="en-US" sz="1400" b="1" dirty="0" smtClean="0">
              <a:latin typeface="方正姚体" panose="02010601030101010101" pitchFamily="2" charset="-122"/>
              <a:ea typeface="方正姚体" panose="02010601030101010101" pitchFamily="2" charset="-122"/>
            </a:rPr>
            <a:t>中期</a:t>
          </a:r>
          <a:endParaRPr lang="en-US" altLang="zh-CN" sz="1400" b="1" dirty="0" smtClean="0">
            <a:latin typeface="方正姚体" panose="02010601030101010101" pitchFamily="2" charset="-122"/>
            <a:ea typeface="方正姚体" panose="02010601030101010101" pitchFamily="2" charset="-122"/>
          </a:endParaRPr>
        </a:p>
        <a:p>
          <a:r>
            <a:rPr lang="en-US" altLang="zh-CN" sz="1400" dirty="0" smtClean="0">
              <a:latin typeface="方正姚体" panose="02010601030101010101" pitchFamily="2" charset="-122"/>
              <a:ea typeface="方正姚体" panose="02010601030101010101" pitchFamily="2" charset="-122"/>
            </a:rPr>
            <a:t>【15~90</a:t>
          </a:r>
          <a:r>
            <a:rPr lang="zh-CN" altLang="en-US" sz="1400" dirty="0" smtClean="0">
              <a:latin typeface="方正姚体" panose="02010601030101010101" pitchFamily="2" charset="-122"/>
              <a:ea typeface="方正姚体" panose="02010601030101010101" pitchFamily="2" charset="-122"/>
            </a:rPr>
            <a:t>天</a:t>
          </a:r>
          <a:r>
            <a:rPr lang="en-US" altLang="zh-CN" sz="1400" dirty="0" smtClean="0">
              <a:latin typeface="方正姚体" panose="02010601030101010101" pitchFamily="2" charset="-122"/>
              <a:ea typeface="方正姚体" panose="02010601030101010101" pitchFamily="2" charset="-122"/>
            </a:rPr>
            <a:t>】</a:t>
          </a:r>
          <a:endParaRPr lang="zh-CN" altLang="en-US" sz="1400" dirty="0">
            <a:latin typeface="方正姚体" panose="02010601030101010101" pitchFamily="2" charset="-122"/>
            <a:ea typeface="方正姚体" panose="02010601030101010101" pitchFamily="2" charset="-122"/>
          </a:endParaRPr>
        </a:p>
      </dgm:t>
    </dgm:pt>
    <dgm:pt modelId="{201897AE-9EC5-4D10-87C8-CD50C35A87F7}" type="sibTrans" cxnId="{05502799-B1E1-460A-B606-33EDB49B7A8E}">
      <dgm:prSet/>
      <dgm:spPr/>
      <dgm:t>
        <a:bodyPr/>
        <a:lstStyle/>
        <a:p>
          <a:endParaRPr lang="zh-CN" altLang="en-US">
            <a:latin typeface="方正姚体" panose="02010601030101010101" pitchFamily="2" charset="-122"/>
            <a:ea typeface="方正姚体" panose="02010601030101010101" pitchFamily="2" charset="-122"/>
          </a:endParaRPr>
        </a:p>
      </dgm:t>
    </dgm:pt>
    <dgm:pt modelId="{3A1E5737-20CB-474D-9131-DE8EE119574D}" type="parTrans" cxnId="{05502799-B1E1-460A-B606-33EDB49B7A8E}">
      <dgm:prSet/>
      <dgm:spPr/>
      <dgm:t>
        <a:bodyPr/>
        <a:lstStyle/>
        <a:p>
          <a:endParaRPr lang="zh-CN" altLang="en-US">
            <a:latin typeface="方正姚体" panose="02010601030101010101" pitchFamily="2" charset="-122"/>
            <a:ea typeface="方正姚体" panose="02010601030101010101" pitchFamily="2" charset="-122"/>
          </a:endParaRPr>
        </a:p>
      </dgm:t>
    </dgm:pt>
    <dgm:pt modelId="{41EBF19E-A098-48B6-B471-84302CBD5B55}" type="sibTrans" cxnId="{CFE1BB3E-D382-474C-BECD-383D18104516}">
      <dgm:prSet/>
      <dgm:spPr/>
      <dgm:t>
        <a:bodyPr/>
        <a:lstStyle/>
        <a:p>
          <a:endParaRPr lang="zh-CN" altLang="en-US">
            <a:latin typeface="方正姚体" panose="02010601030101010101" pitchFamily="2" charset="-122"/>
            <a:ea typeface="方正姚体" panose="02010601030101010101" pitchFamily="2" charset="-122"/>
          </a:endParaRPr>
        </a:p>
      </dgm:t>
    </dgm:pt>
    <dgm:pt modelId="{90AB05A2-7DF0-4584-94C8-F696D513870F}" type="parTrans" cxnId="{CFE1BB3E-D382-474C-BECD-383D18104516}">
      <dgm:prSet/>
      <dgm:spPr/>
      <dgm:t>
        <a:bodyPr/>
        <a:lstStyle/>
        <a:p>
          <a:endParaRPr lang="zh-CN" altLang="en-US">
            <a:latin typeface="方正姚体" panose="02010601030101010101" pitchFamily="2" charset="-122"/>
            <a:ea typeface="方正姚体" panose="02010601030101010101" pitchFamily="2" charset="-122"/>
          </a:endParaRPr>
        </a:p>
      </dgm:t>
    </dgm:pt>
    <dgm:pt modelId="{0734ACCE-AD41-49C3-9958-22BC9D0DFCFB}">
      <dgm:prSet phldrT="[文本]" custT="1"/>
      <dgm:spPr/>
      <dgm:t>
        <a:bodyPr/>
        <a:lstStyle/>
        <a:p>
          <a:r>
            <a:rPr lang="zh-CN" altLang="en-US" sz="1400" dirty="0" smtClean="0">
              <a:solidFill>
                <a:schemeClr val="tx1"/>
              </a:solidFill>
              <a:latin typeface="方正姚体" panose="02010601030101010101" pitchFamily="2" charset="-122"/>
              <a:ea typeface="方正姚体" panose="02010601030101010101" pitchFamily="2" charset="-122"/>
            </a:rPr>
            <a:t>逐步开放游戏的顶级资源（套装、顶级伙伴），给玩家树立强目标，玩家通过 付费 或者 参加游戏玩法免费积累方式 持续追求</a:t>
          </a:r>
          <a:endParaRPr lang="zh-CN" altLang="en-US" sz="1400" dirty="0">
            <a:latin typeface="方正姚体" panose="02010601030101010101" pitchFamily="2" charset="-122"/>
            <a:ea typeface="方正姚体" panose="02010601030101010101" pitchFamily="2" charset="-122"/>
          </a:endParaRPr>
        </a:p>
      </dgm:t>
    </dgm:pt>
    <dgm:pt modelId="{F23DB558-93AD-42A7-9E7F-924FFEE09AB0}" type="parTrans" cxnId="{9CE58967-4AE5-42AF-9CE7-49B08A3D427B}">
      <dgm:prSet/>
      <dgm:spPr/>
      <dgm:t>
        <a:bodyPr/>
        <a:lstStyle/>
        <a:p>
          <a:endParaRPr lang="zh-CN" altLang="en-US">
            <a:latin typeface="方正姚体" panose="02010601030101010101" pitchFamily="2" charset="-122"/>
            <a:ea typeface="方正姚体" panose="02010601030101010101" pitchFamily="2" charset="-122"/>
          </a:endParaRPr>
        </a:p>
      </dgm:t>
    </dgm:pt>
    <dgm:pt modelId="{40A21A5D-6F15-4EEC-A2C5-74E50DE94342}" type="sibTrans" cxnId="{9CE58967-4AE5-42AF-9CE7-49B08A3D427B}">
      <dgm:prSet/>
      <dgm:spPr/>
      <dgm:t>
        <a:bodyPr/>
        <a:lstStyle/>
        <a:p>
          <a:endParaRPr lang="zh-CN" altLang="en-US">
            <a:latin typeface="方正姚体" panose="02010601030101010101" pitchFamily="2" charset="-122"/>
            <a:ea typeface="方正姚体" panose="02010601030101010101" pitchFamily="2" charset="-122"/>
          </a:endParaRPr>
        </a:p>
      </dgm:t>
    </dgm:pt>
    <dgm:pt modelId="{CD38DEC7-AC57-4FAA-ADC7-A196203932FE}">
      <dgm:prSet phldrT="[文本]" custT="1"/>
      <dgm:spPr/>
      <dgm:t>
        <a:bodyPr/>
        <a:lstStyle/>
        <a:p>
          <a:r>
            <a:rPr lang="zh-CN" altLang="en-US" sz="1400" dirty="0" smtClean="0">
              <a:solidFill>
                <a:schemeClr val="tx1"/>
              </a:solidFill>
              <a:latin typeface="方正姚体" panose="02010601030101010101" pitchFamily="2" charset="-122"/>
              <a:ea typeface="方正姚体" panose="02010601030101010101" pitchFamily="2" charset="-122"/>
            </a:rPr>
            <a:t>此阶段，</a:t>
          </a:r>
          <a:r>
            <a:rPr lang="en-US" altLang="zh-CN" sz="1400" dirty="0" smtClean="0">
              <a:solidFill>
                <a:schemeClr val="tx1"/>
              </a:solidFill>
              <a:latin typeface="方正姚体" panose="02010601030101010101" pitchFamily="2" charset="-122"/>
              <a:ea typeface="方正姚体" panose="02010601030101010101" pitchFamily="2" charset="-122"/>
            </a:rPr>
            <a:t>PVE</a:t>
          </a:r>
          <a:r>
            <a:rPr lang="zh-CN" altLang="en-US" sz="1400" dirty="0" smtClean="0">
              <a:solidFill>
                <a:schemeClr val="tx1"/>
              </a:solidFill>
              <a:latin typeface="方正姚体" panose="02010601030101010101" pitchFamily="2" charset="-122"/>
              <a:ea typeface="方正姚体" panose="02010601030101010101" pitchFamily="2" charset="-122"/>
            </a:rPr>
            <a:t>进入高层次追求，</a:t>
          </a:r>
          <a:r>
            <a:rPr lang="en-US" altLang="zh-CN" sz="1400" dirty="0" smtClean="0">
              <a:solidFill>
                <a:schemeClr val="tx1"/>
              </a:solidFill>
              <a:latin typeface="方正姚体" panose="02010601030101010101" pitchFamily="2" charset="-122"/>
              <a:ea typeface="方正姚体" panose="02010601030101010101" pitchFamily="2" charset="-122"/>
            </a:rPr>
            <a:t>PVP</a:t>
          </a:r>
          <a:r>
            <a:rPr lang="zh-CN" altLang="en-US" sz="1400" dirty="0" smtClean="0">
              <a:solidFill>
                <a:schemeClr val="tx1"/>
              </a:solidFill>
              <a:latin typeface="方正姚体" panose="02010601030101010101" pitchFamily="2" charset="-122"/>
              <a:ea typeface="方正姚体" panose="02010601030101010101" pitchFamily="2" charset="-122"/>
            </a:rPr>
            <a:t>占比逐步加重</a:t>
          </a:r>
          <a:endParaRPr lang="zh-CN" altLang="en-US" sz="1400" dirty="0">
            <a:latin typeface="方正姚体" panose="02010601030101010101" pitchFamily="2" charset="-122"/>
            <a:ea typeface="方正姚体" panose="02010601030101010101" pitchFamily="2" charset="-122"/>
          </a:endParaRPr>
        </a:p>
      </dgm:t>
    </dgm:pt>
    <dgm:pt modelId="{00A0483F-C1C7-4C75-A207-513FB708BC0F}" type="parTrans" cxnId="{BD76447C-2613-4099-A784-900E41A4300E}">
      <dgm:prSet/>
      <dgm:spPr/>
      <dgm:t>
        <a:bodyPr/>
        <a:lstStyle/>
        <a:p>
          <a:endParaRPr lang="zh-CN" altLang="en-US">
            <a:latin typeface="方正姚体" panose="02010601030101010101" pitchFamily="2" charset="-122"/>
            <a:ea typeface="方正姚体" panose="02010601030101010101" pitchFamily="2" charset="-122"/>
          </a:endParaRPr>
        </a:p>
      </dgm:t>
    </dgm:pt>
    <dgm:pt modelId="{4B6EC892-525F-4173-AE2C-79E00EF6B2AD}" type="sibTrans" cxnId="{BD76447C-2613-4099-A784-900E41A4300E}">
      <dgm:prSet/>
      <dgm:spPr/>
      <dgm:t>
        <a:bodyPr/>
        <a:lstStyle/>
        <a:p>
          <a:endParaRPr lang="zh-CN" altLang="en-US">
            <a:latin typeface="方正姚体" panose="02010601030101010101" pitchFamily="2" charset="-122"/>
            <a:ea typeface="方正姚体" panose="02010601030101010101" pitchFamily="2" charset="-122"/>
          </a:endParaRPr>
        </a:p>
      </dgm:t>
    </dgm:pt>
    <dgm:pt modelId="{159C04FF-22E0-0243-B5B1-B617AFBB105A}">
      <dgm:prSet phldrT="[文本]" custT="1"/>
      <dgm:spPr/>
      <dgm:t>
        <a:bodyPr/>
        <a:lstStyle/>
        <a:p>
          <a:r>
            <a:rPr lang="zh-CN" altLang="en-US" sz="1400" b="0" dirty="0" smtClean="0">
              <a:solidFill>
                <a:schemeClr val="tx1"/>
              </a:solidFill>
              <a:latin typeface="方正姚体" panose="02010601030101010101" pitchFamily="2" charset="-122"/>
              <a:ea typeface="方正姚体" panose="02010601030101010101" pitchFamily="2" charset="-122"/>
            </a:rPr>
            <a:t>游戏进入稳定期和迭代期，定期推出新的养成</a:t>
          </a:r>
          <a:r>
            <a:rPr lang="en-US" altLang="zh-CN" sz="1400" b="0" dirty="0" smtClean="0">
              <a:solidFill>
                <a:schemeClr val="tx1"/>
              </a:solidFill>
              <a:latin typeface="方正姚体" panose="02010601030101010101" pitchFamily="2" charset="-122"/>
              <a:ea typeface="方正姚体" panose="02010601030101010101" pitchFamily="2" charset="-122"/>
            </a:rPr>
            <a:t>/</a:t>
          </a:r>
          <a:r>
            <a:rPr lang="zh-CN" altLang="en-US" sz="1400" b="0" dirty="0" smtClean="0">
              <a:solidFill>
                <a:schemeClr val="tx1"/>
              </a:solidFill>
              <a:latin typeface="方正姚体" panose="02010601030101010101" pitchFamily="2" charset="-122"/>
              <a:ea typeface="方正姚体" panose="02010601030101010101" pitchFamily="2" charset="-122"/>
            </a:rPr>
            <a:t>收集资源，维持玩家的目标和付费追求</a:t>
          </a:r>
          <a:endParaRPr lang="zh-CN" altLang="en-US" sz="1400" dirty="0">
            <a:latin typeface="方正姚体" panose="02010601030101010101" pitchFamily="2" charset="-122"/>
            <a:ea typeface="方正姚体" panose="02010601030101010101" pitchFamily="2" charset="-122"/>
          </a:endParaRPr>
        </a:p>
      </dgm:t>
    </dgm:pt>
    <dgm:pt modelId="{0DE8AF97-82FB-364E-A629-8F03A293AD54}" type="parTrans" cxnId="{13E43516-3707-A84A-A45B-80BF4F8466A9}">
      <dgm:prSet/>
      <dgm:spPr/>
      <dgm:t>
        <a:bodyPr/>
        <a:lstStyle/>
        <a:p>
          <a:endParaRPr lang="zh-CN" altLang="en-US">
            <a:latin typeface="方正姚体" panose="02010601030101010101" pitchFamily="2" charset="-122"/>
            <a:ea typeface="方正姚体" panose="02010601030101010101" pitchFamily="2" charset="-122"/>
          </a:endParaRPr>
        </a:p>
      </dgm:t>
    </dgm:pt>
    <dgm:pt modelId="{6CBE7D62-84A0-7342-A4B2-1A20CA6D1B60}" type="sibTrans" cxnId="{13E43516-3707-A84A-A45B-80BF4F8466A9}">
      <dgm:prSet/>
      <dgm:spPr/>
      <dgm:t>
        <a:bodyPr/>
        <a:lstStyle/>
        <a:p>
          <a:endParaRPr lang="zh-CN" altLang="en-US">
            <a:latin typeface="方正姚体" panose="02010601030101010101" pitchFamily="2" charset="-122"/>
            <a:ea typeface="方正姚体" panose="02010601030101010101" pitchFamily="2" charset="-122"/>
          </a:endParaRPr>
        </a:p>
      </dgm:t>
    </dgm:pt>
    <dgm:pt modelId="{77F0D932-D57D-4584-847F-CA71F07F05CB}">
      <dgm:prSet phldrT="[文本]" custT="1"/>
      <dgm:spPr/>
      <dgm:t>
        <a:bodyPr/>
        <a:lstStyle/>
        <a:p>
          <a:r>
            <a:rPr lang="zh-CN" altLang="en-US" sz="1400" dirty="0" smtClean="0">
              <a:solidFill>
                <a:schemeClr val="tx1"/>
              </a:solidFill>
              <a:latin typeface="方正姚体" panose="02010601030101010101" pitchFamily="2" charset="-122"/>
              <a:ea typeface="方正姚体" panose="02010601030101010101" pitchFamily="2" charset="-122"/>
            </a:rPr>
            <a:t>此阶段逐步强化交互玩法（工会</a:t>
          </a:r>
          <a:r>
            <a:rPr lang="en-US" altLang="zh-CN" sz="1400" dirty="0" smtClean="0">
              <a:solidFill>
                <a:schemeClr val="tx1"/>
              </a:solidFill>
              <a:latin typeface="方正姚体" panose="02010601030101010101" pitchFamily="2" charset="-122"/>
              <a:ea typeface="方正姚体" panose="02010601030101010101" pitchFamily="2" charset="-122"/>
            </a:rPr>
            <a:t>+</a:t>
          </a:r>
          <a:r>
            <a:rPr lang="zh-CN" altLang="en-US" sz="1400" dirty="0" smtClean="0">
              <a:solidFill>
                <a:schemeClr val="tx1"/>
              </a:solidFill>
              <a:latin typeface="方正姚体" panose="02010601030101010101" pitchFamily="2" charset="-122"/>
              <a:ea typeface="方正姚体" panose="02010601030101010101" pitchFamily="2" charset="-122"/>
            </a:rPr>
            <a:t>组队</a:t>
          </a:r>
          <a:r>
            <a:rPr lang="en-US" altLang="zh-CN" sz="1400" dirty="0" smtClean="0">
              <a:solidFill>
                <a:schemeClr val="tx1"/>
              </a:solidFill>
              <a:latin typeface="方正姚体" panose="02010601030101010101" pitchFamily="2" charset="-122"/>
              <a:ea typeface="方正姚体" panose="02010601030101010101" pitchFamily="2" charset="-122"/>
            </a:rPr>
            <a:t>+</a:t>
          </a:r>
          <a:r>
            <a:rPr lang="zh-CN" altLang="en-US" sz="1400" dirty="0" smtClean="0">
              <a:solidFill>
                <a:schemeClr val="tx1"/>
              </a:solidFill>
              <a:latin typeface="方正姚体" panose="02010601030101010101" pitchFamily="2" charset="-122"/>
              <a:ea typeface="方正姚体" panose="02010601030101010101" pitchFamily="2" charset="-122"/>
            </a:rPr>
            <a:t>好友</a:t>
          </a:r>
          <a:r>
            <a:rPr lang="en-US" altLang="zh-CN" sz="1400" dirty="0" smtClean="0">
              <a:solidFill>
                <a:schemeClr val="tx1"/>
              </a:solidFill>
              <a:latin typeface="方正姚体" panose="02010601030101010101" pitchFamily="2" charset="-122"/>
              <a:ea typeface="方正姚体" panose="02010601030101010101" pitchFamily="2" charset="-122"/>
            </a:rPr>
            <a:t>+PVP</a:t>
          </a:r>
          <a:r>
            <a:rPr lang="zh-CN" altLang="en-US" sz="1400" dirty="0" smtClean="0">
              <a:solidFill>
                <a:schemeClr val="tx1"/>
              </a:solidFill>
              <a:latin typeface="方正姚体" panose="02010601030101010101" pitchFamily="2" charset="-122"/>
              <a:ea typeface="方正姚体" panose="02010601030101010101" pitchFamily="2" charset="-122"/>
            </a:rPr>
            <a:t>玩法），形成 </a:t>
          </a:r>
          <a:r>
            <a:rPr lang="zh-CN" altLang="en-US" sz="1400" b="1" dirty="0" smtClean="0">
              <a:solidFill>
                <a:schemeClr val="tx1"/>
              </a:solidFill>
              <a:latin typeface="方正姚体" panose="02010601030101010101" pitchFamily="2" charset="-122"/>
              <a:ea typeface="方正姚体" panose="02010601030101010101" pitchFamily="2" charset="-122"/>
            </a:rPr>
            <a:t>养成</a:t>
          </a:r>
          <a:r>
            <a:rPr lang="en-US" altLang="zh-CN" sz="1400" b="1" dirty="0" smtClean="0">
              <a:solidFill>
                <a:schemeClr val="tx1"/>
              </a:solidFill>
              <a:latin typeface="方正姚体" panose="02010601030101010101" pitchFamily="2" charset="-122"/>
              <a:ea typeface="方正姚体" panose="02010601030101010101" pitchFamily="2" charset="-122"/>
            </a:rPr>
            <a:t>/</a:t>
          </a:r>
          <a:r>
            <a:rPr lang="zh-CN" altLang="en-US" sz="1400" b="1" dirty="0" smtClean="0">
              <a:solidFill>
                <a:schemeClr val="tx1"/>
              </a:solidFill>
              <a:latin typeface="方正姚体" panose="02010601030101010101" pitchFamily="2" charset="-122"/>
              <a:ea typeface="方正姚体" panose="02010601030101010101" pitchFamily="2" charset="-122"/>
            </a:rPr>
            <a:t>收集</a:t>
          </a:r>
          <a:r>
            <a:rPr lang="en-US" altLang="zh-CN" sz="1400" dirty="0" smtClean="0">
              <a:solidFill>
                <a:schemeClr val="tx1"/>
              </a:solidFill>
              <a:latin typeface="方正姚体" panose="02010601030101010101" pitchFamily="2" charset="-122"/>
              <a:ea typeface="方正姚体" panose="02010601030101010101" pitchFamily="2" charset="-122"/>
            </a:rPr>
            <a:t>&lt;—&gt;</a:t>
          </a:r>
          <a:r>
            <a:rPr lang="en-US" altLang="zh-CN" sz="1400" b="1" dirty="0" smtClean="0">
              <a:solidFill>
                <a:schemeClr val="tx1"/>
              </a:solidFill>
              <a:latin typeface="方正姚体" panose="02010601030101010101" pitchFamily="2" charset="-122"/>
              <a:ea typeface="方正姚体" panose="02010601030101010101" pitchFamily="2" charset="-122"/>
            </a:rPr>
            <a:t>PVE</a:t>
          </a:r>
          <a:r>
            <a:rPr lang="zh-CN" altLang="en-US" sz="1400" b="1" dirty="0" smtClean="0">
              <a:solidFill>
                <a:schemeClr val="tx1"/>
              </a:solidFill>
              <a:latin typeface="方正姚体" panose="02010601030101010101" pitchFamily="2" charset="-122"/>
              <a:ea typeface="方正姚体" panose="02010601030101010101" pitchFamily="2" charset="-122"/>
            </a:rPr>
            <a:t>和</a:t>
          </a:r>
          <a:r>
            <a:rPr lang="en-US" altLang="zh-CN" sz="1400" b="1" dirty="0" smtClean="0">
              <a:solidFill>
                <a:schemeClr val="tx1"/>
              </a:solidFill>
              <a:latin typeface="方正姚体" panose="02010601030101010101" pitchFamily="2" charset="-122"/>
              <a:ea typeface="方正姚体" panose="02010601030101010101" pitchFamily="2" charset="-122"/>
            </a:rPr>
            <a:t>PVP </a:t>
          </a:r>
          <a:r>
            <a:rPr lang="zh-CN" altLang="en-US" sz="1400" dirty="0" smtClean="0">
              <a:solidFill>
                <a:schemeClr val="tx1"/>
              </a:solidFill>
              <a:latin typeface="方正姚体" panose="02010601030101010101" pitchFamily="2" charset="-122"/>
              <a:ea typeface="方正姚体" panose="02010601030101010101" pitchFamily="2" charset="-122"/>
            </a:rPr>
            <a:t>相互促进的良性循环</a:t>
          </a:r>
          <a:endParaRPr lang="zh-CN" altLang="en-US" sz="1400" dirty="0">
            <a:solidFill>
              <a:schemeClr val="tx1"/>
            </a:solidFill>
            <a:latin typeface="方正姚体" panose="02010601030101010101" pitchFamily="2" charset="-122"/>
            <a:ea typeface="方正姚体" panose="02010601030101010101" pitchFamily="2" charset="-122"/>
          </a:endParaRPr>
        </a:p>
      </dgm:t>
    </dgm:pt>
    <dgm:pt modelId="{529ED690-B759-462C-AFD0-A9463A9B3B48}" type="parTrans" cxnId="{E121796C-377F-42D3-B66A-E9AE45F77C65}">
      <dgm:prSet/>
      <dgm:spPr/>
      <dgm:t>
        <a:bodyPr/>
        <a:lstStyle/>
        <a:p>
          <a:endParaRPr lang="zh-CN" altLang="en-US">
            <a:latin typeface="方正姚体" panose="02010601030101010101" pitchFamily="2" charset="-122"/>
            <a:ea typeface="方正姚体" panose="02010601030101010101" pitchFamily="2" charset="-122"/>
          </a:endParaRPr>
        </a:p>
      </dgm:t>
    </dgm:pt>
    <dgm:pt modelId="{E27A12EF-5664-48EE-95DE-1754AEE38622}" type="sibTrans" cxnId="{E121796C-377F-42D3-B66A-E9AE45F77C65}">
      <dgm:prSet/>
      <dgm:spPr/>
      <dgm:t>
        <a:bodyPr/>
        <a:lstStyle/>
        <a:p>
          <a:endParaRPr lang="zh-CN" altLang="en-US">
            <a:latin typeface="方正姚体" panose="02010601030101010101" pitchFamily="2" charset="-122"/>
            <a:ea typeface="方正姚体" panose="02010601030101010101" pitchFamily="2" charset="-122"/>
          </a:endParaRPr>
        </a:p>
      </dgm:t>
    </dgm:pt>
    <dgm:pt modelId="{12E1DD60-C435-4F3B-9D18-F001C40B5249}">
      <dgm:prSet phldrT="[文本]" custT="1"/>
      <dgm:spPr/>
      <dgm:t>
        <a:bodyPr/>
        <a:lstStyle/>
        <a:p>
          <a:r>
            <a:rPr lang="en-US" altLang="zh-CN" sz="1400" b="0" dirty="0" smtClean="0">
              <a:solidFill>
                <a:schemeClr val="tx1"/>
              </a:solidFill>
              <a:latin typeface="方正姚体" panose="02010601030101010101" pitchFamily="2" charset="-122"/>
              <a:ea typeface="方正姚体" panose="02010601030101010101" pitchFamily="2" charset="-122"/>
            </a:rPr>
            <a:t>PVE</a:t>
          </a:r>
          <a:r>
            <a:rPr lang="zh-CN" altLang="en-US" sz="1400" b="0" dirty="0" smtClean="0">
              <a:solidFill>
                <a:schemeClr val="tx1"/>
              </a:solidFill>
              <a:latin typeface="方正姚体" panose="02010601030101010101" pitchFamily="2" charset="-122"/>
              <a:ea typeface="方正姚体" panose="02010601030101010101" pitchFamily="2" charset="-122"/>
            </a:rPr>
            <a:t>、</a:t>
          </a:r>
          <a:r>
            <a:rPr lang="en-US" altLang="zh-CN" sz="1400" b="0" dirty="0" smtClean="0">
              <a:solidFill>
                <a:schemeClr val="tx1"/>
              </a:solidFill>
              <a:latin typeface="方正姚体" panose="02010601030101010101" pitchFamily="2" charset="-122"/>
              <a:ea typeface="方正姚体" panose="02010601030101010101" pitchFamily="2" charset="-122"/>
            </a:rPr>
            <a:t>PVP</a:t>
          </a:r>
          <a:r>
            <a:rPr lang="zh-CN" altLang="en-US" sz="1400" b="0" dirty="0" smtClean="0">
              <a:solidFill>
                <a:schemeClr val="tx1"/>
              </a:solidFill>
              <a:latin typeface="方正姚体" panose="02010601030101010101" pitchFamily="2" charset="-122"/>
              <a:ea typeface="方正姚体" panose="02010601030101010101" pitchFamily="2" charset="-122"/>
            </a:rPr>
            <a:t>持续更新，保持游戏内容新鲜感</a:t>
          </a:r>
          <a:endParaRPr lang="zh-CN" altLang="en-US" sz="1400" b="0" dirty="0">
            <a:solidFill>
              <a:schemeClr val="tx1"/>
            </a:solidFill>
            <a:latin typeface="方正姚体" panose="02010601030101010101" pitchFamily="2" charset="-122"/>
            <a:ea typeface="方正姚体" panose="02010601030101010101" pitchFamily="2" charset="-122"/>
          </a:endParaRPr>
        </a:p>
      </dgm:t>
    </dgm:pt>
    <dgm:pt modelId="{EBA29011-9FA2-4C9D-9435-71AA26CF5CC6}" type="parTrans" cxnId="{C4726B69-8861-4890-8833-6A82A3858B69}">
      <dgm:prSet/>
      <dgm:spPr/>
      <dgm:t>
        <a:bodyPr/>
        <a:lstStyle/>
        <a:p>
          <a:endParaRPr lang="zh-CN" altLang="en-US">
            <a:latin typeface="方正姚体" panose="02010601030101010101" pitchFamily="2" charset="-122"/>
            <a:ea typeface="方正姚体" panose="02010601030101010101" pitchFamily="2" charset="-122"/>
          </a:endParaRPr>
        </a:p>
      </dgm:t>
    </dgm:pt>
    <dgm:pt modelId="{08CBEB1C-A55C-4E2E-B7CE-C38B0C35BC69}" type="sibTrans" cxnId="{C4726B69-8861-4890-8833-6A82A3858B69}">
      <dgm:prSet/>
      <dgm:spPr/>
      <dgm:t>
        <a:bodyPr/>
        <a:lstStyle/>
        <a:p>
          <a:endParaRPr lang="zh-CN" altLang="en-US">
            <a:latin typeface="方正姚体" panose="02010601030101010101" pitchFamily="2" charset="-122"/>
            <a:ea typeface="方正姚体" panose="02010601030101010101" pitchFamily="2" charset="-122"/>
          </a:endParaRPr>
        </a:p>
      </dgm:t>
    </dgm:pt>
    <dgm:pt modelId="{499B3B1F-78B7-4BD8-A992-BA86EC03182E}">
      <dgm:prSet phldrT="[文本]" custT="1"/>
      <dgm:spPr/>
      <dgm:t>
        <a:bodyPr/>
        <a:lstStyle/>
        <a:p>
          <a:r>
            <a:rPr lang="zh-CN" altLang="en-US" sz="1400" b="0" dirty="0" smtClean="0">
              <a:solidFill>
                <a:schemeClr val="tx1"/>
              </a:solidFill>
              <a:latin typeface="方正姚体" panose="02010601030101010101" pitchFamily="2" charset="-122"/>
              <a:ea typeface="方正姚体" panose="02010601030101010101" pitchFamily="2" charset="-122"/>
            </a:rPr>
            <a:t>进一步强化玩家广度追求，引导玩家追求广度</a:t>
          </a:r>
          <a:endParaRPr lang="zh-CN" altLang="en-US" sz="1400" dirty="0">
            <a:latin typeface="方正姚体" panose="02010601030101010101" pitchFamily="2" charset="-122"/>
            <a:ea typeface="方正姚体" panose="02010601030101010101" pitchFamily="2" charset="-122"/>
          </a:endParaRPr>
        </a:p>
      </dgm:t>
    </dgm:pt>
    <dgm:pt modelId="{55735BA3-7B9D-4C9E-9586-72A14908E8C7}" type="parTrans" cxnId="{6B72F03E-5F5C-4587-9E08-DA208293A1E9}">
      <dgm:prSet/>
      <dgm:spPr/>
      <dgm:t>
        <a:bodyPr/>
        <a:lstStyle/>
        <a:p>
          <a:endParaRPr lang="zh-CN" altLang="en-US">
            <a:latin typeface="方正姚体" panose="02010601030101010101" pitchFamily="2" charset="-122"/>
            <a:ea typeface="方正姚体" panose="02010601030101010101" pitchFamily="2" charset="-122"/>
          </a:endParaRPr>
        </a:p>
      </dgm:t>
    </dgm:pt>
    <dgm:pt modelId="{5E910653-2EF6-47F8-BCF8-2360441C3093}" type="sibTrans" cxnId="{6B72F03E-5F5C-4587-9E08-DA208293A1E9}">
      <dgm:prSet/>
      <dgm:spPr/>
      <dgm:t>
        <a:bodyPr/>
        <a:lstStyle/>
        <a:p>
          <a:endParaRPr lang="zh-CN" altLang="en-US">
            <a:latin typeface="方正姚体" panose="02010601030101010101" pitchFamily="2" charset="-122"/>
            <a:ea typeface="方正姚体" panose="02010601030101010101" pitchFamily="2" charset="-122"/>
          </a:endParaRPr>
        </a:p>
      </dgm:t>
    </dgm:pt>
    <dgm:pt modelId="{27AFF4AC-02A2-462C-8B9A-A218FE9DA0C5}" type="pres">
      <dgm:prSet presAssocID="{602AB3C9-011E-4702-B276-DF8764A88396}" presName="linearFlow" presStyleCnt="0">
        <dgm:presLayoutVars>
          <dgm:dir/>
          <dgm:animLvl val="lvl"/>
          <dgm:resizeHandles val="exact"/>
        </dgm:presLayoutVars>
      </dgm:prSet>
      <dgm:spPr/>
      <dgm:t>
        <a:bodyPr/>
        <a:lstStyle/>
        <a:p>
          <a:endParaRPr lang="zh-CN" altLang="en-US"/>
        </a:p>
      </dgm:t>
    </dgm:pt>
    <dgm:pt modelId="{CC87B044-FE77-48A8-B891-55AC1B6105F6}" type="pres">
      <dgm:prSet presAssocID="{95264F54-92CF-414B-A435-0D9F754D796B}" presName="composite" presStyleCnt="0"/>
      <dgm:spPr/>
    </dgm:pt>
    <dgm:pt modelId="{45E10A45-BDDB-4E24-A98A-4D180C6AA45E}" type="pres">
      <dgm:prSet presAssocID="{95264F54-92CF-414B-A435-0D9F754D796B}" presName="parentText" presStyleLbl="alignNode1" presStyleIdx="0" presStyleCnt="4">
        <dgm:presLayoutVars>
          <dgm:chMax val="1"/>
          <dgm:bulletEnabled val="1"/>
        </dgm:presLayoutVars>
      </dgm:prSet>
      <dgm:spPr/>
      <dgm:t>
        <a:bodyPr/>
        <a:lstStyle/>
        <a:p>
          <a:endParaRPr lang="zh-CN" altLang="en-US"/>
        </a:p>
      </dgm:t>
    </dgm:pt>
    <dgm:pt modelId="{01B21CD8-A8D2-4876-BA78-8341A165BB63}" type="pres">
      <dgm:prSet presAssocID="{95264F54-92CF-414B-A435-0D9F754D796B}" presName="descendantText" presStyleLbl="alignAcc1" presStyleIdx="0" presStyleCnt="4" custScaleY="136471" custLinFactNeighborY="1088">
        <dgm:presLayoutVars>
          <dgm:bulletEnabled val="1"/>
        </dgm:presLayoutVars>
      </dgm:prSet>
      <dgm:spPr/>
      <dgm:t>
        <a:bodyPr/>
        <a:lstStyle/>
        <a:p>
          <a:endParaRPr lang="zh-CN" altLang="en-US"/>
        </a:p>
      </dgm:t>
    </dgm:pt>
    <dgm:pt modelId="{D7C918DA-B669-4BB9-B570-73D468EFE3CB}" type="pres">
      <dgm:prSet presAssocID="{B43B671B-CE90-4515-B896-18B649B0E288}" presName="sp" presStyleCnt="0"/>
      <dgm:spPr/>
    </dgm:pt>
    <dgm:pt modelId="{F4412560-1AAA-4B67-83DB-A41D92DD0FB6}" type="pres">
      <dgm:prSet presAssocID="{500C1950-F269-4731-BCB1-C00F3D46C56A}" presName="composite" presStyleCnt="0"/>
      <dgm:spPr/>
    </dgm:pt>
    <dgm:pt modelId="{3F1AD1C0-0D5E-4252-ADB2-02928770CAA4}" type="pres">
      <dgm:prSet presAssocID="{500C1950-F269-4731-BCB1-C00F3D46C56A}" presName="parentText" presStyleLbl="alignNode1" presStyleIdx="1" presStyleCnt="4">
        <dgm:presLayoutVars>
          <dgm:chMax val="1"/>
          <dgm:bulletEnabled val="1"/>
        </dgm:presLayoutVars>
      </dgm:prSet>
      <dgm:spPr/>
      <dgm:t>
        <a:bodyPr/>
        <a:lstStyle/>
        <a:p>
          <a:endParaRPr lang="zh-CN" altLang="en-US"/>
        </a:p>
      </dgm:t>
    </dgm:pt>
    <dgm:pt modelId="{DC48ABAA-2B3C-41AA-B0D2-7635AAFA6FF3}" type="pres">
      <dgm:prSet presAssocID="{500C1950-F269-4731-BCB1-C00F3D46C56A}" presName="descendantText" presStyleLbl="alignAcc1" presStyleIdx="1" presStyleCnt="4" custScaleY="152922">
        <dgm:presLayoutVars>
          <dgm:bulletEnabled val="1"/>
        </dgm:presLayoutVars>
      </dgm:prSet>
      <dgm:spPr/>
      <dgm:t>
        <a:bodyPr/>
        <a:lstStyle/>
        <a:p>
          <a:endParaRPr lang="zh-CN" altLang="en-US"/>
        </a:p>
      </dgm:t>
    </dgm:pt>
    <dgm:pt modelId="{D14CA940-0D23-49DC-B10B-2183E0CED11F}" type="pres">
      <dgm:prSet presAssocID="{3C61F3DA-15BB-468E-8173-AAD79B381F89}" presName="sp" presStyleCnt="0"/>
      <dgm:spPr/>
    </dgm:pt>
    <dgm:pt modelId="{7A12A4C5-19C1-473A-B894-6BC68E2A5091}" type="pres">
      <dgm:prSet presAssocID="{12934126-279A-4811-93BB-B11A106C180E}" presName="composite" presStyleCnt="0"/>
      <dgm:spPr/>
    </dgm:pt>
    <dgm:pt modelId="{B3326874-27CC-40D3-B889-3BBF5ABF05AE}" type="pres">
      <dgm:prSet presAssocID="{12934126-279A-4811-93BB-B11A106C180E}" presName="parentText" presStyleLbl="alignNode1" presStyleIdx="2" presStyleCnt="4">
        <dgm:presLayoutVars>
          <dgm:chMax val="1"/>
          <dgm:bulletEnabled val="1"/>
        </dgm:presLayoutVars>
      </dgm:prSet>
      <dgm:spPr/>
      <dgm:t>
        <a:bodyPr/>
        <a:lstStyle/>
        <a:p>
          <a:endParaRPr lang="zh-CN" altLang="en-US"/>
        </a:p>
      </dgm:t>
    </dgm:pt>
    <dgm:pt modelId="{6C148A9C-4769-4BC6-AD07-34AA8054914C}" type="pres">
      <dgm:prSet presAssocID="{12934126-279A-4811-93BB-B11A106C180E}" presName="descendantText" presStyleLbl="alignAcc1" presStyleIdx="2" presStyleCnt="4" custScaleY="170593">
        <dgm:presLayoutVars>
          <dgm:bulletEnabled val="1"/>
        </dgm:presLayoutVars>
      </dgm:prSet>
      <dgm:spPr/>
      <dgm:t>
        <a:bodyPr/>
        <a:lstStyle/>
        <a:p>
          <a:endParaRPr lang="zh-CN" altLang="en-US"/>
        </a:p>
      </dgm:t>
    </dgm:pt>
    <dgm:pt modelId="{77581011-8FB0-4AFB-B1A4-B3B1CFDA6C90}" type="pres">
      <dgm:prSet presAssocID="{201897AE-9EC5-4D10-87C8-CD50C35A87F7}" presName="sp" presStyleCnt="0"/>
      <dgm:spPr/>
    </dgm:pt>
    <dgm:pt modelId="{2A282DBC-0474-4793-B267-2246175B0250}" type="pres">
      <dgm:prSet presAssocID="{CF9C5BB5-A6B4-417F-84CD-4309FF0685B3}" presName="composite" presStyleCnt="0"/>
      <dgm:spPr/>
    </dgm:pt>
    <dgm:pt modelId="{A6BB18F5-7EC2-4AD6-A4D8-76A3A869B434}" type="pres">
      <dgm:prSet presAssocID="{CF9C5BB5-A6B4-417F-84CD-4309FF0685B3}" presName="parentText" presStyleLbl="alignNode1" presStyleIdx="3" presStyleCnt="4">
        <dgm:presLayoutVars>
          <dgm:chMax val="1"/>
          <dgm:bulletEnabled val="1"/>
        </dgm:presLayoutVars>
      </dgm:prSet>
      <dgm:spPr/>
      <dgm:t>
        <a:bodyPr/>
        <a:lstStyle/>
        <a:p>
          <a:endParaRPr lang="zh-CN" altLang="en-US"/>
        </a:p>
      </dgm:t>
    </dgm:pt>
    <dgm:pt modelId="{903C4A72-F4C7-446F-98F5-7CDFDDBE6689}" type="pres">
      <dgm:prSet presAssocID="{CF9C5BB5-A6B4-417F-84CD-4309FF0685B3}" presName="descendantText" presStyleLbl="alignAcc1" presStyleIdx="3" presStyleCnt="4" custScaleY="158289" custLinFactNeighborX="381" custLinFactNeighborY="10282">
        <dgm:presLayoutVars>
          <dgm:bulletEnabled val="1"/>
        </dgm:presLayoutVars>
      </dgm:prSet>
      <dgm:spPr/>
      <dgm:t>
        <a:bodyPr/>
        <a:lstStyle/>
        <a:p>
          <a:endParaRPr lang="zh-CN" altLang="en-US"/>
        </a:p>
      </dgm:t>
    </dgm:pt>
  </dgm:ptLst>
  <dgm:cxnLst>
    <dgm:cxn modelId="{E121796C-377F-42D3-B66A-E9AE45F77C65}" srcId="{500C1950-F269-4731-BCB1-C00F3D46C56A}" destId="{77F0D932-D57D-4584-847F-CA71F07F05CB}" srcOrd="2" destOrd="0" parTransId="{529ED690-B759-462C-AFD0-A9463A9B3B48}" sibTransId="{E27A12EF-5664-48EE-95DE-1754AEE38622}"/>
    <dgm:cxn modelId="{9FB75D06-2F3A-44DC-997F-0A61BC9FEE74}" srcId="{500C1950-F269-4731-BCB1-C00F3D46C56A}" destId="{4D0A93D4-6307-4712-8857-A01613E7F588}" srcOrd="0" destOrd="0" parTransId="{A5AB0642-8A30-4D82-ADFA-4E9842569C2F}" sibTransId="{82975F81-5496-42D4-8FC0-3E89C3A2D74E}"/>
    <dgm:cxn modelId="{B5B9C6AE-D18B-4494-95EE-68506499A235}" type="presOf" srcId="{82290817-FE8E-425F-927F-C1953ADAE44D}" destId="{6C148A9C-4769-4BC6-AD07-34AA8054914C}" srcOrd="0" destOrd="0" presId="urn:microsoft.com/office/officeart/2005/8/layout/chevron2"/>
    <dgm:cxn modelId="{90E72ECB-DAF4-46FE-90BF-C6C1931611FA}" type="presOf" srcId="{500C1950-F269-4731-BCB1-C00F3D46C56A}" destId="{3F1AD1C0-0D5E-4252-ADB2-02928770CAA4}" srcOrd="0" destOrd="0" presId="urn:microsoft.com/office/officeart/2005/8/layout/chevron2"/>
    <dgm:cxn modelId="{85698A22-053F-4E14-A848-77462AC2967F}" type="presOf" srcId="{CD38DEC7-AC57-4FAA-ADC7-A196203932FE}" destId="{6C148A9C-4769-4BC6-AD07-34AA8054914C}" srcOrd="0" destOrd="3" presId="urn:microsoft.com/office/officeart/2005/8/layout/chevron2"/>
    <dgm:cxn modelId="{1E340AAC-1A14-458D-9013-94717D40B681}" type="presOf" srcId="{AE9CD4DB-EBF1-4156-AEE7-07A68E5AABA5}" destId="{DC48ABAA-2B3C-41AA-B0D2-7635AAFA6FF3}" srcOrd="0" destOrd="1" presId="urn:microsoft.com/office/officeart/2005/8/layout/chevron2"/>
    <dgm:cxn modelId="{5EC11E94-EEAA-470E-9A69-DE6605B0AF1B}" type="presOf" srcId="{77F0D932-D57D-4584-847F-CA71F07F05CB}" destId="{DC48ABAA-2B3C-41AA-B0D2-7635AAFA6FF3}" srcOrd="0" destOrd="2" presId="urn:microsoft.com/office/officeart/2005/8/layout/chevron2"/>
    <dgm:cxn modelId="{C4726B69-8861-4890-8833-6A82A3858B69}" srcId="{CF9C5BB5-A6B4-417F-84CD-4309FF0685B3}" destId="{12E1DD60-C435-4F3B-9D18-F001C40B5249}" srcOrd="2" destOrd="0" parTransId="{EBA29011-9FA2-4C9D-9435-71AA26CF5CC6}" sibTransId="{08CBEB1C-A55C-4E2E-B7CE-C38B0C35BC69}"/>
    <dgm:cxn modelId="{4FB5FD39-45FC-43D1-BED9-A583D5514D6E}" srcId="{CF9C5BB5-A6B4-417F-84CD-4309FF0685B3}" destId="{3EAA6C2D-18DB-41FB-8C05-6ED14DF4AB68}" srcOrd="0" destOrd="0" parTransId="{AB9D8FD1-DBF8-467F-AF41-07B2B93CBFC4}" sibTransId="{261C8A19-B875-49CD-967B-08FD0C433303}"/>
    <dgm:cxn modelId="{05502799-B1E1-460A-B606-33EDB49B7A8E}" srcId="{602AB3C9-011E-4702-B276-DF8764A88396}" destId="{12934126-279A-4811-93BB-B11A106C180E}" srcOrd="2" destOrd="0" parTransId="{3A1E5737-20CB-474D-9131-DE8EE119574D}" sibTransId="{201897AE-9EC5-4D10-87C8-CD50C35A87F7}"/>
    <dgm:cxn modelId="{FB90FB4E-73ED-4E5E-94C5-57E2FE3FABA6}" type="presOf" srcId="{499B3B1F-78B7-4BD8-A992-BA86EC03182E}" destId="{6C148A9C-4769-4BC6-AD07-34AA8054914C}" srcOrd="0" destOrd="2" presId="urn:microsoft.com/office/officeart/2005/8/layout/chevron2"/>
    <dgm:cxn modelId="{A5CFD41A-07EA-41E5-B981-A9CB30C61E92}" type="presOf" srcId="{0734ACCE-AD41-49C3-9958-22BC9D0DFCFB}" destId="{6C148A9C-4769-4BC6-AD07-34AA8054914C}" srcOrd="0" destOrd="1" presId="urn:microsoft.com/office/officeart/2005/8/layout/chevron2"/>
    <dgm:cxn modelId="{BD76447C-2613-4099-A784-900E41A4300E}" srcId="{12934126-279A-4811-93BB-B11A106C180E}" destId="{CD38DEC7-AC57-4FAA-ADC7-A196203932FE}" srcOrd="3" destOrd="0" parTransId="{00A0483F-C1C7-4C75-A207-513FB708BC0F}" sibTransId="{4B6EC892-525F-4173-AE2C-79E00EF6B2AD}"/>
    <dgm:cxn modelId="{41ECF53D-DD7B-4070-8CC5-EE2DD1BEB529}" type="presOf" srcId="{12934126-279A-4811-93BB-B11A106C180E}" destId="{B3326874-27CC-40D3-B889-3BBF5ABF05AE}" srcOrd="0" destOrd="0" presId="urn:microsoft.com/office/officeart/2005/8/layout/chevron2"/>
    <dgm:cxn modelId="{5EC833E8-FBB7-4072-BC63-DA70510040E5}" type="presOf" srcId="{602AB3C9-011E-4702-B276-DF8764A88396}" destId="{27AFF4AC-02A2-462C-8B9A-A218FE9DA0C5}" srcOrd="0" destOrd="0" presId="urn:microsoft.com/office/officeart/2005/8/layout/chevron2"/>
    <dgm:cxn modelId="{E717D3D2-C771-4CE0-881E-846CBEC0CE48}" type="presOf" srcId="{12E1DD60-C435-4F3B-9D18-F001C40B5249}" destId="{903C4A72-F4C7-446F-98F5-7CDFDDBE6689}" srcOrd="0" destOrd="2" presId="urn:microsoft.com/office/officeart/2005/8/layout/chevron2"/>
    <dgm:cxn modelId="{4F3FF920-EDCC-45EE-8FBD-C507C24B09B3}" type="presOf" srcId="{95264F54-92CF-414B-A435-0D9F754D796B}" destId="{45E10A45-BDDB-4E24-A98A-4D180C6AA45E}" srcOrd="0" destOrd="0" presId="urn:microsoft.com/office/officeart/2005/8/layout/chevron2"/>
    <dgm:cxn modelId="{6B72F03E-5F5C-4587-9E08-DA208293A1E9}" srcId="{12934126-279A-4811-93BB-B11A106C180E}" destId="{499B3B1F-78B7-4BD8-A992-BA86EC03182E}" srcOrd="2" destOrd="0" parTransId="{55735BA3-7B9D-4C9E-9586-72A14908E8C7}" sibTransId="{5E910653-2EF6-47F8-BCF8-2360441C3093}"/>
    <dgm:cxn modelId="{57CDBD5F-F206-412D-90A2-BCD101FAAEF8}" srcId="{602AB3C9-011E-4702-B276-DF8764A88396}" destId="{500C1950-F269-4731-BCB1-C00F3D46C56A}" srcOrd="1" destOrd="0" parTransId="{9BA72EE2-7DA0-4B9A-8E4B-54235EA3FA8A}" sibTransId="{3C61F3DA-15BB-468E-8173-AAD79B381F89}"/>
    <dgm:cxn modelId="{9CE58967-4AE5-42AF-9CE7-49B08A3D427B}" srcId="{12934126-279A-4811-93BB-B11A106C180E}" destId="{0734ACCE-AD41-49C3-9958-22BC9D0DFCFB}" srcOrd="1" destOrd="0" parTransId="{F23DB558-93AD-42A7-9E7F-924FFEE09AB0}" sibTransId="{40A21A5D-6F15-4EEC-A2C5-74E50DE94342}"/>
    <dgm:cxn modelId="{51D4CDA1-195A-41F4-8C42-9B28667C6252}" type="presOf" srcId="{3EAA6C2D-18DB-41FB-8C05-6ED14DF4AB68}" destId="{903C4A72-F4C7-446F-98F5-7CDFDDBE6689}" srcOrd="0" destOrd="0" presId="urn:microsoft.com/office/officeart/2005/8/layout/chevron2"/>
    <dgm:cxn modelId="{98805217-9172-4CD6-99C5-E761F8DCD8B7}" srcId="{602AB3C9-011E-4702-B276-DF8764A88396}" destId="{CF9C5BB5-A6B4-417F-84CD-4309FF0685B3}" srcOrd="3" destOrd="0" parTransId="{1435C15A-DE9A-4A53-8DF4-90315C831346}" sibTransId="{BF41F1E7-39E0-4128-ADBF-29872382B8F1}"/>
    <dgm:cxn modelId="{13E43516-3707-A84A-A45B-80BF4F8466A9}" srcId="{CF9C5BB5-A6B4-417F-84CD-4309FF0685B3}" destId="{159C04FF-22E0-0243-B5B1-B617AFBB105A}" srcOrd="1" destOrd="0" parTransId="{0DE8AF97-82FB-364E-A629-8F03A293AD54}" sibTransId="{6CBE7D62-84A0-7342-A4B2-1A20CA6D1B60}"/>
    <dgm:cxn modelId="{55E8D1C8-15DD-4888-A928-3758020D0561}" type="presOf" srcId="{51C0F174-89BC-4DAE-9329-723917EF0207}" destId="{01B21CD8-A8D2-4876-BA78-8341A165BB63}" srcOrd="0" destOrd="0" presId="urn:microsoft.com/office/officeart/2005/8/layout/chevron2"/>
    <dgm:cxn modelId="{ACD2A0F0-29AC-40C5-85FA-BC471125D1EF}" type="presOf" srcId="{159C04FF-22E0-0243-B5B1-B617AFBB105A}" destId="{903C4A72-F4C7-446F-98F5-7CDFDDBE6689}" srcOrd="0" destOrd="1" presId="urn:microsoft.com/office/officeart/2005/8/layout/chevron2"/>
    <dgm:cxn modelId="{F1FB9E6C-1D1E-48AB-9460-31557E767142}" srcId="{500C1950-F269-4731-BCB1-C00F3D46C56A}" destId="{AE9CD4DB-EBF1-4156-AEE7-07A68E5AABA5}" srcOrd="1" destOrd="0" parTransId="{BD52FA9F-628E-4900-BFEA-48C24C887CC3}" sibTransId="{BCC989CC-E226-42CD-B196-D9C161DCB107}"/>
    <dgm:cxn modelId="{CFE1BB3E-D382-474C-BECD-383D18104516}" srcId="{12934126-279A-4811-93BB-B11A106C180E}" destId="{82290817-FE8E-425F-927F-C1953ADAE44D}" srcOrd="0" destOrd="0" parTransId="{90AB05A2-7DF0-4584-94C8-F696D513870F}" sibTransId="{41EBF19E-A098-48B6-B471-84302CBD5B55}"/>
    <dgm:cxn modelId="{A111DD30-594B-4C70-9578-0B922D93C5F7}" type="presOf" srcId="{67961BC3-7B84-4C74-A9D9-AD06703D82EA}" destId="{01B21CD8-A8D2-4876-BA78-8341A165BB63}" srcOrd="0" destOrd="1" presId="urn:microsoft.com/office/officeart/2005/8/layout/chevron2"/>
    <dgm:cxn modelId="{0FB1AF92-C8AB-4B16-BE5D-EC95CDB854FB}" srcId="{602AB3C9-011E-4702-B276-DF8764A88396}" destId="{95264F54-92CF-414B-A435-0D9F754D796B}" srcOrd="0" destOrd="0" parTransId="{7077F223-E590-4D2A-9965-CC6F289B3832}" sibTransId="{B43B671B-CE90-4515-B896-18B649B0E288}"/>
    <dgm:cxn modelId="{E3EB419E-A572-44AE-A634-C31EEAC79D6C}" srcId="{95264F54-92CF-414B-A435-0D9F754D796B}" destId="{67961BC3-7B84-4C74-A9D9-AD06703D82EA}" srcOrd="1" destOrd="0" parTransId="{6CFA36A0-E8AB-454C-BDB9-9C16E49FB7E3}" sibTransId="{280A02F1-4BD3-4F24-B5C5-720597DE86CF}"/>
    <dgm:cxn modelId="{EBE477E9-F92A-4FBB-AB89-F0209E725E92}" type="presOf" srcId="{4D0A93D4-6307-4712-8857-A01613E7F588}" destId="{DC48ABAA-2B3C-41AA-B0D2-7635AAFA6FF3}" srcOrd="0" destOrd="0" presId="urn:microsoft.com/office/officeart/2005/8/layout/chevron2"/>
    <dgm:cxn modelId="{C17BCE61-5364-4C89-BF5D-721CDBEC7FA5}" type="presOf" srcId="{CF9C5BB5-A6B4-417F-84CD-4309FF0685B3}" destId="{A6BB18F5-7EC2-4AD6-A4D8-76A3A869B434}" srcOrd="0" destOrd="0" presId="urn:microsoft.com/office/officeart/2005/8/layout/chevron2"/>
    <dgm:cxn modelId="{378581EB-801C-440C-9E69-CFC86CD0A0BD}" srcId="{95264F54-92CF-414B-A435-0D9F754D796B}" destId="{51C0F174-89BC-4DAE-9329-723917EF0207}" srcOrd="0" destOrd="0" parTransId="{6867A70B-0A0A-4453-8DEE-213A838984D7}" sibTransId="{3F338666-DB81-4E1D-B456-5E137DEE1F57}"/>
    <dgm:cxn modelId="{0D98BFC8-2174-44FD-ADB5-10C04C56C9DF}" type="presParOf" srcId="{27AFF4AC-02A2-462C-8B9A-A218FE9DA0C5}" destId="{CC87B044-FE77-48A8-B891-55AC1B6105F6}" srcOrd="0" destOrd="0" presId="urn:microsoft.com/office/officeart/2005/8/layout/chevron2"/>
    <dgm:cxn modelId="{961A851D-E326-4009-8BC9-23952682EE1E}" type="presParOf" srcId="{CC87B044-FE77-48A8-B891-55AC1B6105F6}" destId="{45E10A45-BDDB-4E24-A98A-4D180C6AA45E}" srcOrd="0" destOrd="0" presId="urn:microsoft.com/office/officeart/2005/8/layout/chevron2"/>
    <dgm:cxn modelId="{AD4D04DF-C061-473A-B8AA-78B5C90108E0}" type="presParOf" srcId="{CC87B044-FE77-48A8-B891-55AC1B6105F6}" destId="{01B21CD8-A8D2-4876-BA78-8341A165BB63}" srcOrd="1" destOrd="0" presId="urn:microsoft.com/office/officeart/2005/8/layout/chevron2"/>
    <dgm:cxn modelId="{EB0E22A6-3ED0-4B84-AD07-E77989D52A5E}" type="presParOf" srcId="{27AFF4AC-02A2-462C-8B9A-A218FE9DA0C5}" destId="{D7C918DA-B669-4BB9-B570-73D468EFE3CB}" srcOrd="1" destOrd="0" presId="urn:microsoft.com/office/officeart/2005/8/layout/chevron2"/>
    <dgm:cxn modelId="{0770CF4B-430B-4231-AA9A-4A6015BC5588}" type="presParOf" srcId="{27AFF4AC-02A2-462C-8B9A-A218FE9DA0C5}" destId="{F4412560-1AAA-4B67-83DB-A41D92DD0FB6}" srcOrd="2" destOrd="0" presId="urn:microsoft.com/office/officeart/2005/8/layout/chevron2"/>
    <dgm:cxn modelId="{1A6EEFC5-9685-4D6D-9A5F-8CD89F2F9237}" type="presParOf" srcId="{F4412560-1AAA-4B67-83DB-A41D92DD0FB6}" destId="{3F1AD1C0-0D5E-4252-ADB2-02928770CAA4}" srcOrd="0" destOrd="0" presId="urn:microsoft.com/office/officeart/2005/8/layout/chevron2"/>
    <dgm:cxn modelId="{84821BE2-E59D-46F8-8BB7-1D6FE19AE8CD}" type="presParOf" srcId="{F4412560-1AAA-4B67-83DB-A41D92DD0FB6}" destId="{DC48ABAA-2B3C-41AA-B0D2-7635AAFA6FF3}" srcOrd="1" destOrd="0" presId="urn:microsoft.com/office/officeart/2005/8/layout/chevron2"/>
    <dgm:cxn modelId="{5B367EB5-2A95-44F4-89D8-F70424E9E809}" type="presParOf" srcId="{27AFF4AC-02A2-462C-8B9A-A218FE9DA0C5}" destId="{D14CA940-0D23-49DC-B10B-2183E0CED11F}" srcOrd="3" destOrd="0" presId="urn:microsoft.com/office/officeart/2005/8/layout/chevron2"/>
    <dgm:cxn modelId="{3E804058-9018-4370-8C97-11F47DE12731}" type="presParOf" srcId="{27AFF4AC-02A2-462C-8B9A-A218FE9DA0C5}" destId="{7A12A4C5-19C1-473A-B894-6BC68E2A5091}" srcOrd="4" destOrd="0" presId="urn:microsoft.com/office/officeart/2005/8/layout/chevron2"/>
    <dgm:cxn modelId="{D59E40EA-541A-4756-AA57-1AF8DCB0CB9D}" type="presParOf" srcId="{7A12A4C5-19C1-473A-B894-6BC68E2A5091}" destId="{B3326874-27CC-40D3-B889-3BBF5ABF05AE}" srcOrd="0" destOrd="0" presId="urn:microsoft.com/office/officeart/2005/8/layout/chevron2"/>
    <dgm:cxn modelId="{2F4A0819-FD49-4BE9-9AF3-BD5744D428C4}" type="presParOf" srcId="{7A12A4C5-19C1-473A-B894-6BC68E2A5091}" destId="{6C148A9C-4769-4BC6-AD07-34AA8054914C}" srcOrd="1" destOrd="0" presId="urn:microsoft.com/office/officeart/2005/8/layout/chevron2"/>
    <dgm:cxn modelId="{8CAA1768-3D8D-40E9-A87D-AA2AA491E5A1}" type="presParOf" srcId="{27AFF4AC-02A2-462C-8B9A-A218FE9DA0C5}" destId="{77581011-8FB0-4AFB-B1A4-B3B1CFDA6C90}" srcOrd="5" destOrd="0" presId="urn:microsoft.com/office/officeart/2005/8/layout/chevron2"/>
    <dgm:cxn modelId="{0D14CD82-1808-414C-998A-D5D98F16B2F5}" type="presParOf" srcId="{27AFF4AC-02A2-462C-8B9A-A218FE9DA0C5}" destId="{2A282DBC-0474-4793-B267-2246175B0250}" srcOrd="6" destOrd="0" presId="urn:microsoft.com/office/officeart/2005/8/layout/chevron2"/>
    <dgm:cxn modelId="{3284805E-E7A8-4E42-BA9E-344D6382D8D1}" type="presParOf" srcId="{2A282DBC-0474-4793-B267-2246175B0250}" destId="{A6BB18F5-7EC2-4AD6-A4D8-76A3A869B434}" srcOrd="0" destOrd="0" presId="urn:microsoft.com/office/officeart/2005/8/layout/chevron2"/>
    <dgm:cxn modelId="{20DB404F-52A0-41FC-A74E-44AA28DAFEE0}" type="presParOf" srcId="{2A282DBC-0474-4793-B267-2246175B0250}" destId="{903C4A72-F4C7-446F-98F5-7CDFDDBE668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0.09454</cdr:x>
      <cdr:y>0.45635</cdr:y>
    </cdr:from>
    <cdr:to>
      <cdr:x>0.22819</cdr:x>
      <cdr:y>0.70595</cdr:y>
    </cdr:to>
    <cdr:sp macro="" textlink="">
      <cdr:nvSpPr>
        <cdr:cNvPr id="3" name="Oval 80(向天歌演示原创免费模板：www.TopPPT.cn)"/>
        <cdr:cNvSpPr/>
      </cdr:nvSpPr>
      <cdr:spPr>
        <a:xfrm xmlns:a="http://schemas.openxmlformats.org/drawingml/2006/main">
          <a:off x="494523" y="1278123"/>
          <a:ext cx="699076" cy="699074"/>
        </a:xfrm>
        <a:prstGeom xmlns:a="http://schemas.openxmlformats.org/drawingml/2006/main" prst="ellipse">
          <a:avLst/>
        </a:prstGeom>
        <a:solidFill xmlns:a="http://schemas.openxmlformats.org/drawingml/2006/main">
          <a:srgbClr val="00B0F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noAutofit/>
        </a:bodyPr>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AU" sz="2800" b="1" dirty="0">
              <a:latin typeface="Arial" panose="020B0604020202020204" pitchFamily="34" charset="0"/>
              <a:ea typeface="微软雅黑" panose="020B0503020204020204" charset="-122"/>
              <a:sym typeface="Arial" panose="020B0604020202020204" pitchFamily="34" charset="0"/>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0.12566</cdr:x>
      <cdr:y>0.47115</cdr:y>
    </cdr:from>
    <cdr:to>
      <cdr:x>0.2593</cdr:x>
      <cdr:y>0.72075</cdr:y>
    </cdr:to>
    <cdr:sp macro="" textlink="">
      <cdr:nvSpPr>
        <cdr:cNvPr id="2" name="Oval 80(向天歌演示原创免费模板：www.TopPPT.cn)"/>
        <cdr:cNvSpPr/>
      </cdr:nvSpPr>
      <cdr:spPr>
        <a:xfrm xmlns:a="http://schemas.openxmlformats.org/drawingml/2006/main">
          <a:off x="657289" y="1319593"/>
          <a:ext cx="699076" cy="699074"/>
        </a:xfrm>
        <a:prstGeom xmlns:a="http://schemas.openxmlformats.org/drawingml/2006/main" prst="ellipse">
          <a:avLst/>
        </a:prstGeom>
        <a:solidFill xmlns:a="http://schemas.openxmlformats.org/drawingml/2006/main">
          <a:srgbClr val="00B0F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AU" sz="2800" b="1" dirty="0">
              <a:latin typeface="Arial" panose="020B0604020202020204" pitchFamily="34" charset="0"/>
              <a:ea typeface="微软雅黑" panose="020B0503020204020204" charset="-122"/>
              <a:sym typeface="Arial" panose="020B0604020202020204" pitchFamily="34" charset="0"/>
            </a:rPr>
            <a:t>2</a:t>
          </a:r>
        </a:p>
      </cdr:txBody>
    </cdr:sp>
  </cdr:relSizeAnchor>
</c:userShapes>
</file>

<file path=ppt/drawings/drawing3.xml><?xml version="1.0" encoding="utf-8"?>
<c:userShapes xmlns:c="http://schemas.openxmlformats.org/drawingml/2006/chart">
  <cdr:relSizeAnchor xmlns:cdr="http://schemas.openxmlformats.org/drawingml/2006/chartDrawing">
    <cdr:from>
      <cdr:x>0.11674</cdr:x>
      <cdr:y>0.46782</cdr:y>
    </cdr:from>
    <cdr:to>
      <cdr:x>0.25039</cdr:x>
      <cdr:y>0.71742</cdr:y>
    </cdr:to>
    <cdr:sp macro="" textlink="">
      <cdr:nvSpPr>
        <cdr:cNvPr id="2" name="Oval 80(向天歌演示原创免费模板：www.TopPPT.cn)"/>
        <cdr:cNvSpPr/>
      </cdr:nvSpPr>
      <cdr:spPr>
        <a:xfrm xmlns:a="http://schemas.openxmlformats.org/drawingml/2006/main">
          <a:off x="610637" y="1310263"/>
          <a:ext cx="699076" cy="699074"/>
        </a:xfrm>
        <a:prstGeom xmlns:a="http://schemas.openxmlformats.org/drawingml/2006/main" prst="ellipse">
          <a:avLst/>
        </a:prstGeom>
        <a:solidFill xmlns:a="http://schemas.openxmlformats.org/drawingml/2006/main">
          <a:srgbClr val="00B0F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AU" sz="2800" b="1" dirty="0">
              <a:latin typeface="Arial" panose="020B0604020202020204" pitchFamily="34" charset="0"/>
              <a:ea typeface="微软雅黑" panose="020B0503020204020204" charset="-122"/>
              <a:sym typeface="Arial" panose="020B0604020202020204" pitchFamily="34" charset="0"/>
            </a:rPr>
            <a:t>3</a:t>
          </a:r>
        </a:p>
      </cdr:txBody>
    </cdr:sp>
  </cdr:relSizeAnchor>
</c:userShapes>
</file>

<file path=ppt/drawings/drawing4.xml><?xml version="1.0" encoding="utf-8"?>
<c:userShapes xmlns:c="http://schemas.openxmlformats.org/drawingml/2006/chart">
  <cdr:relSizeAnchor xmlns:cdr="http://schemas.openxmlformats.org/drawingml/2006/chartDrawing">
    <cdr:from>
      <cdr:x>0.13184</cdr:x>
      <cdr:y>0.45449</cdr:y>
    </cdr:from>
    <cdr:to>
      <cdr:x>0.26819</cdr:x>
      <cdr:y>0.70409</cdr:y>
    </cdr:to>
    <cdr:sp macro="" textlink="">
      <cdr:nvSpPr>
        <cdr:cNvPr id="2" name="Oval 80(向天歌演示原创免费模板：www.TopPPT.cn)"/>
        <cdr:cNvSpPr/>
      </cdr:nvSpPr>
      <cdr:spPr>
        <a:xfrm xmlns:a="http://schemas.openxmlformats.org/drawingml/2006/main">
          <a:off x="675951" y="1272940"/>
          <a:ext cx="699076" cy="699074"/>
        </a:xfrm>
        <a:prstGeom xmlns:a="http://schemas.openxmlformats.org/drawingml/2006/main" prst="ellipse">
          <a:avLst/>
        </a:prstGeom>
        <a:solidFill xmlns:a="http://schemas.openxmlformats.org/drawingml/2006/main">
          <a:srgbClr val="00B0F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AU" sz="2800" b="1" dirty="0">
              <a:latin typeface="Arial" panose="020B0604020202020204" pitchFamily="34" charset="0"/>
              <a:ea typeface="微软雅黑" panose="020B0503020204020204" charset="-122"/>
              <a:sym typeface="Arial" panose="020B0604020202020204" pitchFamily="34" charset="0"/>
            </a:rPr>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24A3A-527A-49EE-9EBF-631C8FD62209}" type="datetimeFigureOut">
              <a:rPr lang="zh-CN" altLang="en-US" smtClean="0"/>
              <a:pPr/>
              <a:t>2017\11\13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074D6-9A4A-4AA6-BBC5-0B0F1CF36FDD}" type="slidenum">
              <a:rPr lang="zh-CN" altLang="en-US" smtClean="0"/>
              <a:pPr/>
              <a:t>‹#›</a:t>
            </a:fld>
            <a:endParaRPr lang="zh-CN" altLang="en-US"/>
          </a:p>
        </p:txBody>
      </p:sp>
    </p:spTree>
    <p:extLst>
      <p:ext uri="{BB962C8B-B14F-4D97-AF65-F5344CB8AC3E}">
        <p14:creationId xmlns:p14="http://schemas.microsoft.com/office/powerpoint/2010/main" val="26669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自我介绍</a:t>
            </a:r>
            <a:endParaRPr lang="en-US" altLang="zh-CN" dirty="0" smtClean="0"/>
          </a:p>
          <a:p>
            <a:r>
              <a:rPr lang="zh-CN" altLang="en-US" dirty="0" smtClean="0"/>
              <a:t>感谢致辞</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a:t>
            </a:fld>
            <a:endParaRPr lang="zh-CN" altLang="en-US"/>
          </a:p>
        </p:txBody>
      </p:sp>
    </p:spTree>
    <p:extLst>
      <p:ext uri="{BB962C8B-B14F-4D97-AF65-F5344CB8AC3E}">
        <p14:creationId xmlns:p14="http://schemas.microsoft.com/office/powerpoint/2010/main" val="836404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老版</a:t>
            </a:r>
            <a:r>
              <a:rPr lang="en-US" altLang="zh-CN" dirty="0" smtClean="0"/>
              <a:t>120</a:t>
            </a:r>
            <a:r>
              <a:rPr lang="zh-CN" altLang="en-US" dirty="0" smtClean="0"/>
              <a:t>首歌曲，非一般的视听盛宴</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11</a:t>
            </a:fld>
            <a:endParaRPr lang="zh-CN" altLang="en-US"/>
          </a:p>
        </p:txBody>
      </p:sp>
    </p:spTree>
    <p:extLst>
      <p:ext uri="{BB962C8B-B14F-4D97-AF65-F5344CB8AC3E}">
        <p14:creationId xmlns:p14="http://schemas.microsoft.com/office/powerpoint/2010/main" val="395652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12</a:t>
            </a:fld>
            <a:endParaRPr lang="zh-CN" altLang="en-US"/>
          </a:p>
        </p:txBody>
      </p:sp>
    </p:spTree>
    <p:extLst>
      <p:ext uri="{BB962C8B-B14F-4D97-AF65-F5344CB8AC3E}">
        <p14:creationId xmlns:p14="http://schemas.microsoft.com/office/powerpoint/2010/main" val="395652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13</a:t>
            </a:fld>
            <a:endParaRPr lang="zh-CN" altLang="en-US"/>
          </a:p>
        </p:txBody>
      </p:sp>
    </p:spTree>
    <p:extLst>
      <p:ext uri="{BB962C8B-B14F-4D97-AF65-F5344CB8AC3E}">
        <p14:creationId xmlns:p14="http://schemas.microsoft.com/office/powerpoint/2010/main" val="395652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收集追求</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14</a:t>
            </a:fld>
            <a:endParaRPr lang="zh-CN" altLang="en-US"/>
          </a:p>
        </p:txBody>
      </p:sp>
    </p:spTree>
    <p:extLst>
      <p:ext uri="{BB962C8B-B14F-4D97-AF65-F5344CB8AC3E}">
        <p14:creationId xmlns:p14="http://schemas.microsoft.com/office/powerpoint/2010/main" val="390752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15</a:t>
            </a:fld>
            <a:endParaRPr lang="zh-CN" altLang="en-US"/>
          </a:p>
        </p:txBody>
      </p:sp>
    </p:spTree>
    <p:extLst>
      <p:ext uri="{BB962C8B-B14F-4D97-AF65-F5344CB8AC3E}">
        <p14:creationId xmlns:p14="http://schemas.microsoft.com/office/powerpoint/2010/main" val="395652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16</a:t>
            </a:fld>
            <a:endParaRPr lang="zh-CN" altLang="en-US"/>
          </a:p>
        </p:txBody>
      </p:sp>
    </p:spTree>
    <p:extLst>
      <p:ext uri="{BB962C8B-B14F-4D97-AF65-F5344CB8AC3E}">
        <p14:creationId xmlns:p14="http://schemas.microsoft.com/office/powerpoint/2010/main" val="3289666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17</a:t>
            </a:fld>
            <a:endParaRPr lang="zh-CN" altLang="en-US"/>
          </a:p>
        </p:txBody>
      </p:sp>
    </p:spTree>
    <p:extLst>
      <p:ext uri="{BB962C8B-B14F-4D97-AF65-F5344CB8AC3E}">
        <p14:creationId xmlns:p14="http://schemas.microsoft.com/office/powerpoint/2010/main" val="261303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18</a:t>
            </a:fld>
            <a:endParaRPr lang="zh-CN" altLang="en-US"/>
          </a:p>
        </p:txBody>
      </p:sp>
    </p:spTree>
    <p:extLst>
      <p:ext uri="{BB962C8B-B14F-4D97-AF65-F5344CB8AC3E}">
        <p14:creationId xmlns:p14="http://schemas.microsoft.com/office/powerpoint/2010/main" val="3677699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次时代</a:t>
            </a:r>
            <a:endParaRPr lang="en-US" altLang="zh-CN" dirty="0" smtClean="0"/>
          </a:p>
          <a:p>
            <a:r>
              <a:rPr lang="zh-CN" altLang="en-US" dirty="0" smtClean="0"/>
              <a:t>多维：骨骼多</a:t>
            </a:r>
            <a:endParaRPr lang="en-US" altLang="zh-CN" dirty="0" smtClean="0"/>
          </a:p>
          <a:p>
            <a:r>
              <a:rPr lang="zh-CN" altLang="en-US" dirty="0" smtClean="0"/>
              <a:t>超高模：面数多</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19</a:t>
            </a:fld>
            <a:endParaRPr lang="zh-CN" altLang="en-US"/>
          </a:p>
        </p:txBody>
      </p:sp>
    </p:spTree>
    <p:extLst>
      <p:ext uri="{BB962C8B-B14F-4D97-AF65-F5344CB8AC3E}">
        <p14:creationId xmlns:p14="http://schemas.microsoft.com/office/powerpoint/2010/main" val="2626593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29</a:t>
            </a:fld>
            <a:endParaRPr lang="zh-CN" altLang="en-US"/>
          </a:p>
        </p:txBody>
      </p:sp>
    </p:spTree>
    <p:extLst>
      <p:ext uri="{BB962C8B-B14F-4D97-AF65-F5344CB8AC3E}">
        <p14:creationId xmlns:p14="http://schemas.microsoft.com/office/powerpoint/2010/main" val="367769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a:t>
            </a:fld>
            <a:endParaRPr lang="zh-CN" altLang="en-US"/>
          </a:p>
        </p:txBody>
      </p:sp>
    </p:spTree>
    <p:extLst>
      <p:ext uri="{BB962C8B-B14F-4D97-AF65-F5344CB8AC3E}">
        <p14:creationId xmlns:p14="http://schemas.microsoft.com/office/powerpoint/2010/main" val="367769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684213" y="1141413"/>
            <a:ext cx="5486400" cy="3086100"/>
          </a:xfrm>
          <a:ln>
            <a:solidFill>
              <a:srgbClr val="000000"/>
            </a:solidFill>
            <a:miter/>
          </a:ln>
        </p:spPr>
      </p:sp>
      <p:sp>
        <p:nvSpPr>
          <p:cNvPr id="29699" name="备注占位符 2"/>
          <p:cNvSpPr>
            <a:spLocks noGrp="1"/>
          </p:cNvSpPr>
          <p:nvPr>
            <p:ph type="body"/>
          </p:nvPr>
        </p:nvSpPr>
        <p:spPr>
          <a:xfrm>
            <a:off x="684213" y="4398963"/>
            <a:ext cx="5486400" cy="3600450"/>
          </a:xfrm>
          <a:prstGeom prst="rect">
            <a:avLst/>
          </a:prstGeom>
          <a:noFill/>
          <a:ln w="9525">
            <a:noFill/>
          </a:ln>
        </p:spPr>
        <p:txBody>
          <a:bodyPr anchor="t"/>
          <a:lstStyle/>
          <a:p>
            <a:pPr lvl="0" indent="0" eaLnBrk="1" hangingPunct="1">
              <a:spcBef>
                <a:spcPct val="0"/>
              </a:spcBef>
            </a:pPr>
            <a:endParaRPr lang="zh-CN" altLang="en-US" dirty="0"/>
          </a:p>
        </p:txBody>
      </p:sp>
      <p:sp>
        <p:nvSpPr>
          <p:cNvPr id="29700" name="灯片编号占位符 3"/>
          <p:cNvSpPr txBox="1">
            <a:spLocks noGrp="1"/>
          </p:cNvSpPr>
          <p:nvPr/>
        </p:nvSpPr>
        <p:spPr>
          <a:xfrm>
            <a:off x="3883025" y="8683625"/>
            <a:ext cx="2971800" cy="458788"/>
          </a:xfrm>
          <a:prstGeom prst="rect">
            <a:avLst/>
          </a:prstGeom>
          <a:noFill/>
          <a:ln w="9525">
            <a:noFill/>
          </a:ln>
        </p:spPr>
        <p:txBody>
          <a:bodyPr anchor="b"/>
          <a:lstStyle/>
          <a:p>
            <a:pPr lvl="0" indent="0" algn="r" eaLnBrk="0" hangingPunct="0"/>
            <a:fld id="{9A0DB2DC-4C9A-4742-B13C-FB6460FD3503}" type="slidenum">
              <a:rPr lang="zh-CN" altLang="en-US" sz="1200" dirty="0">
                <a:latin typeface="Calibri" panose="020F0502020204030204" pitchFamily="2" charset="0"/>
                <a:ea typeface="宋体" panose="02010600030101010101" pitchFamily="2" charset="-122"/>
              </a:rPr>
              <a:pPr lvl="0" indent="0" algn="r" eaLnBrk="0" hangingPunct="0"/>
              <a:t>30</a:t>
            </a:fld>
            <a:endParaRPr lang="zh-CN" altLang="en-US" sz="1200" dirty="0">
              <a:latin typeface="Calibri" panose="020F0502020204030204" pitchFamily="2" charset="0"/>
              <a:ea typeface="宋体" panose="02010600030101010101" pitchFamily="2" charset="-122"/>
            </a:endParaRPr>
          </a:p>
        </p:txBody>
      </p:sp>
    </p:spTree>
    <p:extLst>
      <p:ext uri="{BB962C8B-B14F-4D97-AF65-F5344CB8AC3E}">
        <p14:creationId xmlns:p14="http://schemas.microsoft.com/office/powerpoint/2010/main" val="3008395137"/>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31</a:t>
            </a:fld>
            <a:endParaRPr lang="zh-CN" altLang="en-US"/>
          </a:p>
        </p:txBody>
      </p:sp>
    </p:spTree>
    <p:extLst>
      <p:ext uri="{BB962C8B-B14F-4D97-AF65-F5344CB8AC3E}">
        <p14:creationId xmlns:p14="http://schemas.microsoft.com/office/powerpoint/2010/main" val="3232728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解决玩家的生存感，让玩家可以有时间去社交，以获取存在感</a:t>
            </a:r>
            <a:endParaRPr lang="en-US" altLang="zh-CN" dirty="0" smtClean="0"/>
          </a:p>
          <a:p>
            <a:r>
              <a:rPr lang="zh-CN" altLang="en-US" dirty="0" smtClean="0"/>
              <a:t>调和生存感：</a:t>
            </a:r>
            <a:r>
              <a:rPr lang="en-US" altLang="zh-CN" sz="1200" b="0" i="0" kern="1200" dirty="0" smtClean="0">
                <a:solidFill>
                  <a:schemeClr val="tx1"/>
                </a:solidFill>
                <a:effectLst/>
                <a:latin typeface="+mn-lt"/>
                <a:ea typeface="+mn-ea"/>
                <a:cs typeface="+mn-cs"/>
              </a:rPr>
              <a:t>PVE</a:t>
            </a:r>
            <a:r>
              <a:rPr lang="zh-CN" altLang="en-US" sz="1200" b="0" i="0" kern="1200" dirty="0" smtClean="0">
                <a:solidFill>
                  <a:schemeClr val="tx1"/>
                </a:solidFill>
                <a:effectLst/>
                <a:latin typeface="+mn-lt"/>
                <a:ea typeface="+mn-ea"/>
                <a:cs typeface="+mn-cs"/>
              </a:rPr>
              <a:t>主导的玩法设计，控制日常任务时长，强调合作弱化竞争，性价比很低的出售能力</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存在感：被需要，可炫耀</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32</a:t>
            </a:fld>
            <a:endParaRPr lang="zh-CN" altLang="en-US"/>
          </a:p>
        </p:txBody>
      </p:sp>
    </p:spTree>
    <p:extLst>
      <p:ext uri="{BB962C8B-B14F-4D97-AF65-F5344CB8AC3E}">
        <p14:creationId xmlns:p14="http://schemas.microsoft.com/office/powerpoint/2010/main" val="55742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33</a:t>
            </a:fld>
            <a:endParaRPr lang="zh-CN" altLang="en-US"/>
          </a:p>
        </p:txBody>
      </p:sp>
    </p:spTree>
    <p:extLst>
      <p:ext uri="{BB962C8B-B14F-4D97-AF65-F5344CB8AC3E}">
        <p14:creationId xmlns:p14="http://schemas.microsoft.com/office/powerpoint/2010/main" val="2236297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34</a:t>
            </a:fld>
            <a:endParaRPr lang="zh-CN" altLang="en-US"/>
          </a:p>
        </p:txBody>
      </p:sp>
    </p:spTree>
    <p:extLst>
      <p:ext uri="{BB962C8B-B14F-4D97-AF65-F5344CB8AC3E}">
        <p14:creationId xmlns:p14="http://schemas.microsoft.com/office/powerpoint/2010/main" val="233759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684213" y="1141413"/>
            <a:ext cx="5486400" cy="3086100"/>
          </a:xfrm>
          <a:ln>
            <a:solidFill>
              <a:srgbClr val="000000"/>
            </a:solidFill>
            <a:miter/>
          </a:ln>
        </p:spPr>
      </p:sp>
      <p:sp>
        <p:nvSpPr>
          <p:cNvPr id="29699" name="备注占位符 2"/>
          <p:cNvSpPr>
            <a:spLocks noGrp="1"/>
          </p:cNvSpPr>
          <p:nvPr>
            <p:ph type="body"/>
          </p:nvPr>
        </p:nvSpPr>
        <p:spPr>
          <a:xfrm>
            <a:off x="684213" y="4398963"/>
            <a:ext cx="5486400" cy="3600450"/>
          </a:xfrm>
          <a:prstGeom prst="rect">
            <a:avLst/>
          </a:prstGeom>
          <a:noFill/>
          <a:ln w="9525">
            <a:noFill/>
          </a:ln>
        </p:spPr>
        <p:txBody>
          <a:bodyPr anchor="t"/>
          <a:lstStyle/>
          <a:p>
            <a:pPr lvl="0" indent="0" eaLnBrk="1" hangingPunct="1">
              <a:spcBef>
                <a:spcPct val="0"/>
              </a:spcBef>
            </a:pPr>
            <a:r>
              <a:rPr lang="zh-CN" altLang="en-US" dirty="0" smtClean="0"/>
              <a:t>奖励外显，外显需限时</a:t>
            </a:r>
            <a:endParaRPr lang="zh-CN" altLang="en-US" dirty="0"/>
          </a:p>
        </p:txBody>
      </p:sp>
      <p:sp>
        <p:nvSpPr>
          <p:cNvPr id="29700" name="灯片编号占位符 3"/>
          <p:cNvSpPr txBox="1">
            <a:spLocks noGrp="1"/>
          </p:cNvSpPr>
          <p:nvPr/>
        </p:nvSpPr>
        <p:spPr>
          <a:xfrm>
            <a:off x="3883025" y="8683625"/>
            <a:ext cx="2971800" cy="458788"/>
          </a:xfrm>
          <a:prstGeom prst="rect">
            <a:avLst/>
          </a:prstGeom>
          <a:noFill/>
          <a:ln w="9525">
            <a:noFill/>
          </a:ln>
        </p:spPr>
        <p:txBody>
          <a:bodyPr anchor="b"/>
          <a:lstStyle/>
          <a:p>
            <a:pPr lvl="0" indent="0" algn="r" eaLnBrk="0" hangingPunct="0"/>
            <a:fld id="{9A0DB2DC-4C9A-4742-B13C-FB6460FD3503}" type="slidenum">
              <a:rPr lang="zh-CN" altLang="en-US" sz="1200" dirty="0">
                <a:latin typeface="Calibri" panose="020F0502020204030204" pitchFamily="2" charset="0"/>
                <a:ea typeface="宋体" panose="02010600030101010101" pitchFamily="2" charset="-122"/>
              </a:rPr>
              <a:pPr lvl="0" indent="0" algn="r" eaLnBrk="0" hangingPunct="0"/>
              <a:t>35</a:t>
            </a:fld>
            <a:endParaRPr lang="zh-CN" altLang="en-US" sz="1200" dirty="0">
              <a:latin typeface="Calibri" panose="020F0502020204030204" pitchFamily="2" charset="0"/>
              <a:ea typeface="宋体" panose="02010600030101010101" pitchFamily="2" charset="-122"/>
            </a:endParaRPr>
          </a:p>
        </p:txBody>
      </p:sp>
    </p:spTree>
    <p:extLst>
      <p:ext uri="{BB962C8B-B14F-4D97-AF65-F5344CB8AC3E}">
        <p14:creationId xmlns:p14="http://schemas.microsoft.com/office/powerpoint/2010/main" val="3633795341"/>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37</a:t>
            </a:fld>
            <a:endParaRPr lang="zh-CN" altLang="en-US"/>
          </a:p>
        </p:txBody>
      </p:sp>
    </p:spTree>
    <p:extLst>
      <p:ext uri="{BB962C8B-B14F-4D97-AF65-F5344CB8AC3E}">
        <p14:creationId xmlns:p14="http://schemas.microsoft.com/office/powerpoint/2010/main" val="313603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Mmo</a:t>
            </a:r>
            <a:r>
              <a:rPr lang="zh-CN" altLang="en-US" dirty="0" smtClean="0"/>
              <a:t>市场主流</a:t>
            </a:r>
            <a:endParaRPr lang="en-US" altLang="zh-CN" dirty="0" smtClean="0"/>
          </a:p>
          <a:p>
            <a:r>
              <a:rPr lang="zh-CN" altLang="en-US" dirty="0" smtClean="0"/>
              <a:t>玩法参考：用户属性，两类用户</a:t>
            </a:r>
            <a:endParaRPr lang="en-US" altLang="zh-CN" dirty="0" smtClean="0"/>
          </a:p>
          <a:p>
            <a:r>
              <a:rPr lang="zh-CN" altLang="en-US" dirty="0" smtClean="0"/>
              <a:t>美术需求：契合电视剧、符合当代用户审美</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4</a:t>
            </a:fld>
            <a:endParaRPr lang="zh-CN" altLang="en-US"/>
          </a:p>
        </p:txBody>
      </p:sp>
    </p:spTree>
    <p:extLst>
      <p:ext uri="{BB962C8B-B14F-4D97-AF65-F5344CB8AC3E}">
        <p14:creationId xmlns:p14="http://schemas.microsoft.com/office/powerpoint/2010/main" val="404188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5</a:t>
            </a:fld>
            <a:endParaRPr lang="zh-CN" altLang="en-US"/>
          </a:p>
        </p:txBody>
      </p:sp>
    </p:spTree>
    <p:extLst>
      <p:ext uri="{BB962C8B-B14F-4D97-AF65-F5344CB8AC3E}">
        <p14:creationId xmlns:p14="http://schemas.microsoft.com/office/powerpoint/2010/main" val="2700392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白娘子：核心印象</a:t>
            </a:r>
            <a:r>
              <a:rPr lang="en-US" altLang="zh-CN" dirty="0" smtClean="0"/>
              <a:t>+</a:t>
            </a:r>
            <a:r>
              <a:rPr lang="zh-CN" altLang="en-US" dirty="0" smtClean="0"/>
              <a:t>女性审美</a:t>
            </a:r>
            <a:r>
              <a:rPr lang="en-US" altLang="zh-CN" dirty="0" smtClean="0"/>
              <a:t>+</a:t>
            </a:r>
            <a:r>
              <a:rPr lang="zh-CN" altLang="en-US" dirty="0" smtClean="0"/>
              <a:t>流行的剪裁配色，识别度、时尚感</a:t>
            </a:r>
            <a:endParaRPr lang="en-US" altLang="zh-CN" dirty="0" smtClean="0"/>
          </a:p>
          <a:p>
            <a:endParaRPr lang="en-US" altLang="zh-CN" dirty="0" smtClean="0"/>
          </a:p>
          <a:p>
            <a:r>
              <a:rPr lang="en-US" altLang="zh-CN" dirty="0" err="1" smtClean="0"/>
              <a:t>Jagex</a:t>
            </a:r>
            <a:r>
              <a:rPr lang="zh-CN" altLang="en-US" dirty="0" smtClean="0"/>
              <a:t>定制开发，英国最大的游戏开发商和发行商</a:t>
            </a:r>
            <a:endParaRPr lang="en-US" altLang="zh-CN" dirty="0" smtClean="0"/>
          </a:p>
          <a:p>
            <a:r>
              <a:rPr lang="zh-CN" altLang="en-US" dirty="0" smtClean="0"/>
              <a:t>技术预研，次时代高品质模型，高面模型</a:t>
            </a:r>
            <a:r>
              <a:rPr lang="en-US" altLang="zh-CN" dirty="0" smtClean="0"/>
              <a:t>+</a:t>
            </a:r>
            <a:r>
              <a:rPr lang="zh-CN" altLang="en-US" dirty="0" smtClean="0"/>
              <a:t>法线</a:t>
            </a:r>
            <a:r>
              <a:rPr lang="en-US" altLang="zh-CN" dirty="0" smtClean="0"/>
              <a:t>&amp;</a:t>
            </a:r>
            <a:r>
              <a:rPr lang="zh-CN" altLang="en-US" dirty="0" smtClean="0"/>
              <a:t>高光贴图</a:t>
            </a:r>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6</a:t>
            </a:fld>
            <a:endParaRPr lang="zh-CN" altLang="en-US"/>
          </a:p>
        </p:txBody>
      </p:sp>
    </p:spTree>
    <p:extLst>
      <p:ext uri="{BB962C8B-B14F-4D97-AF65-F5344CB8AC3E}">
        <p14:creationId xmlns:p14="http://schemas.microsoft.com/office/powerpoint/2010/main" val="157600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场景：亮丽明快、光照</a:t>
            </a:r>
            <a:endParaRPr lang="en-US" altLang="zh-CN" dirty="0" smtClean="0"/>
          </a:p>
          <a:p>
            <a:r>
              <a:rPr lang="zh-CN" altLang="en-US" dirty="0" smtClean="0"/>
              <a:t>特效：简洁而富有表现力</a:t>
            </a:r>
            <a:endParaRPr lang="en-US" altLang="zh-CN" dirty="0" smtClean="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7</a:t>
            </a:fld>
            <a:endParaRPr lang="zh-CN" altLang="en-US"/>
          </a:p>
        </p:txBody>
      </p:sp>
    </p:spTree>
    <p:extLst>
      <p:ext uri="{BB962C8B-B14F-4D97-AF65-F5344CB8AC3E}">
        <p14:creationId xmlns:p14="http://schemas.microsoft.com/office/powerpoint/2010/main" val="184298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8</a:t>
            </a:fld>
            <a:endParaRPr lang="zh-CN" altLang="en-US"/>
          </a:p>
        </p:txBody>
      </p:sp>
    </p:spTree>
    <p:extLst>
      <p:ext uri="{BB962C8B-B14F-4D97-AF65-F5344CB8AC3E}">
        <p14:creationId xmlns:p14="http://schemas.microsoft.com/office/powerpoint/2010/main" val="288625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9</a:t>
            </a:fld>
            <a:endParaRPr lang="zh-CN" altLang="en-US"/>
          </a:p>
        </p:txBody>
      </p:sp>
    </p:spTree>
    <p:extLst>
      <p:ext uri="{BB962C8B-B14F-4D97-AF65-F5344CB8AC3E}">
        <p14:creationId xmlns:p14="http://schemas.microsoft.com/office/powerpoint/2010/main" val="3677699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8074D6-9A4A-4AA6-BBC5-0B0F1CF36FDD}" type="slidenum">
              <a:rPr lang="zh-CN" altLang="en-US" smtClean="0"/>
              <a:pPr/>
              <a:t>10</a:t>
            </a:fld>
            <a:endParaRPr lang="zh-CN" altLang="en-US"/>
          </a:p>
        </p:txBody>
      </p:sp>
    </p:spTree>
    <p:extLst>
      <p:ext uri="{BB962C8B-B14F-4D97-AF65-F5344CB8AC3E}">
        <p14:creationId xmlns:p14="http://schemas.microsoft.com/office/powerpoint/2010/main" val="395652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1ppt.com/tubiao/"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385341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398275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141913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1" name="矩形 10"/>
          <p:cNvSpPr/>
          <p:nvPr userDrawn="1"/>
        </p:nvSpPr>
        <p:spPr bwMode="auto">
          <a:xfrm>
            <a:off x="3695734" y="8253536"/>
            <a:ext cx="5376597" cy="360040"/>
          </a:xfrm>
          <a:prstGeom prst="rect">
            <a:avLst/>
          </a:prstGeom>
          <a:no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r>
              <a:rPr lang="zh-CN" altLang="en-US" sz="1400" dirty="0" smtClean="0">
                <a:latin typeface="华文细黑" pitchFamily="2" charset="-122"/>
                <a:ea typeface="华文细黑" pitchFamily="2" charset="-122"/>
              </a:rPr>
              <a:t>第一</a:t>
            </a:r>
            <a:r>
              <a:rPr lang="en-US" altLang="zh-CN" sz="1400" dirty="0" smtClean="0">
                <a:latin typeface="华文细黑" pitchFamily="2" charset="-122"/>
                <a:ea typeface="华文细黑" pitchFamily="2" charset="-122"/>
              </a:rPr>
              <a:t>PPT</a:t>
            </a:r>
            <a:r>
              <a:rPr lang="zh-CN" altLang="en-US" sz="1400" dirty="0" smtClean="0">
                <a:latin typeface="华文细黑" pitchFamily="2" charset="-122"/>
                <a:ea typeface="华文细黑" pitchFamily="2" charset="-122"/>
              </a:rPr>
              <a:t>模板网</a:t>
            </a:r>
            <a:endParaRPr lang="en-US" altLang="zh-CN" sz="1400" dirty="0" smtClean="0">
              <a:latin typeface="华文细黑" pitchFamily="2" charset="-122"/>
              <a:ea typeface="华文细黑" pitchFamily="2" charset="-122"/>
            </a:endParaRPr>
          </a:p>
          <a:p>
            <a:pPr marL="0" algn="ctr" eaLnBrk="0" fontAlgn="ctr" hangingPunct="0">
              <a:spcBef>
                <a:spcPts val="0"/>
              </a:spcBef>
              <a:spcAft>
                <a:spcPts val="0"/>
              </a:spcAft>
              <a:buClr>
                <a:srgbClr val="FF0000"/>
              </a:buClr>
              <a:buSzPct val="70000"/>
              <a:tabLst>
                <a:tab pos="136525" algn="l"/>
              </a:tabLst>
            </a:pPr>
            <a:r>
              <a:rPr lang="en-US" altLang="zh-CN" sz="1400" dirty="0" smtClean="0">
                <a:latin typeface="华文细黑" pitchFamily="2" charset="-122"/>
                <a:ea typeface="华文细黑" pitchFamily="2" charset="-122"/>
                <a:hlinkClick r:id="rId2"/>
              </a:rPr>
              <a:t>www.1ppt.com/tubiao/</a:t>
            </a:r>
            <a:r>
              <a:rPr lang="en-US" altLang="zh-CN" sz="1400" dirty="0" smtClean="0">
                <a:latin typeface="华文细黑" pitchFamily="2" charset="-122"/>
                <a:ea typeface="华文细黑" pitchFamily="2" charset="-122"/>
              </a:rPr>
              <a:t>  </a:t>
            </a:r>
            <a:endParaRPr lang="zh-CN" altLang="en-US" sz="1400" dirty="0">
              <a:latin typeface="华文细黑" pitchFamily="2" charset="-122"/>
              <a:ea typeface="华文细黑" pitchFamily="2"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700793" cy="4766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21090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142816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2119704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289035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3852426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112184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83401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301656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44536D9-F6FF-4D96-8F17-7851D4E7FC67}" type="datetimeFigureOut">
              <a:rPr lang="zh-CN" altLang="en-US" smtClean="0"/>
              <a:pPr/>
              <a:t>2017\11\13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122833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35000"/>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536D9-F6FF-4D96-8F17-7851D4E7FC67}" type="datetimeFigureOut">
              <a:rPr lang="zh-CN" altLang="en-US" smtClean="0"/>
              <a:pPr/>
              <a:t>2017\11\13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D765B-0E01-4F65-A9AF-1E8401A07FAD}" type="slidenum">
              <a:rPr lang="zh-CN" altLang="en-US" smtClean="0"/>
              <a:pPr/>
              <a:t>‹#›</a:t>
            </a:fld>
            <a:endParaRPr lang="zh-CN" altLang="en-US"/>
          </a:p>
        </p:txBody>
      </p:sp>
    </p:spTree>
    <p:extLst>
      <p:ext uri="{BB962C8B-B14F-4D97-AF65-F5344CB8AC3E}">
        <p14:creationId xmlns:p14="http://schemas.microsoft.com/office/powerpoint/2010/main" val="2228231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gif"/><Relationship Id="rId7"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5.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3613" y="2472812"/>
            <a:ext cx="7571304" cy="1569660"/>
          </a:xfrm>
          <a:prstGeom prst="rect">
            <a:avLst/>
          </a:prstGeom>
          <a:noFill/>
          <a:effectLst/>
        </p:spPr>
        <p:txBody>
          <a:bodyPr spcFirstLastPara="1" wrap="none" lIns="91440" tIns="45720" rIns="91440" bIns="45720" numCol="1">
            <a:prstTxWarp prst="textButton">
              <a:avLst/>
            </a:prstTxWarp>
            <a:spAutoFit/>
            <a:scene3d>
              <a:camera prst="orthographicFront"/>
              <a:lightRig rig="threePt" dir="t"/>
            </a:scene3d>
            <a:sp3d extrusionH="57150">
              <a:bevelT h="25400" prst="softRound"/>
            </a:sp3d>
          </a:bodyPr>
          <a:lstStyle/>
          <a:p>
            <a:pPr algn="ctr"/>
            <a:r>
              <a:rPr lang="zh-CN" altLang="en-US" sz="9600" dirty="0">
                <a:ln w="0"/>
                <a:gradFill flip="none" rotWithShape="1">
                  <a:gsLst>
                    <a:gs pos="0">
                      <a:schemeClr val="accent4"/>
                    </a:gs>
                    <a:gs pos="100000">
                      <a:srgbClr val="FF0000"/>
                    </a:gs>
                  </a:gsLst>
                  <a:path path="shape">
                    <a:fillToRect l="50000" t="50000" r="50000" b="50000"/>
                  </a:path>
                  <a:tileRect/>
                </a:gradFill>
                <a:effectLst>
                  <a:reflection blurRad="6350" stA="55000" endA="50" endPos="85000" dist="762000" dir="5400000" sy="-100000" algn="bl" rotWithShape="0"/>
                </a:effectLst>
                <a:latin typeface="华文行楷" panose="02010800040101010101" pitchFamily="2" charset="-122"/>
                <a:ea typeface="华文行楷" panose="02010800040101010101" pitchFamily="2" charset="-122"/>
              </a:rPr>
              <a:t>新白娘子传奇</a:t>
            </a:r>
          </a:p>
        </p:txBody>
      </p:sp>
    </p:spTree>
    <p:extLst>
      <p:ext uri="{BB962C8B-B14F-4D97-AF65-F5344CB8AC3E}">
        <p14:creationId xmlns:p14="http://schemas.microsoft.com/office/powerpoint/2010/main" val="3736368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7634" y="1778215"/>
            <a:ext cx="4796563" cy="3539430"/>
          </a:xfrm>
          <a:prstGeom prst="rect">
            <a:avLst/>
          </a:prstGeom>
          <a:noFill/>
        </p:spPr>
        <p:txBody>
          <a:bodyPr wrap="square" rtlCol="0">
            <a:spAutoFit/>
          </a:bodyPr>
          <a:lstStyle/>
          <a:p>
            <a:r>
              <a:rPr lang="zh-CN" altLang="en-US" sz="1600" dirty="0" smtClean="0">
                <a:latin typeface="华文行楷" panose="02010800040101010101" pitchFamily="2" charset="-122"/>
                <a:ea typeface="华文行楷" panose="02010800040101010101" pitchFamily="2" charset="-122"/>
              </a:rPr>
              <a:t>独特剧情展现方式</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完美演绎剧情</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唤醒玩家情怀</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制造话题冲突</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反哺影视</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剧情展现</a:t>
            </a:r>
            <a:r>
              <a:rPr lang="zh-CN" altLang="en-US" sz="1600" dirty="0" smtClean="0">
                <a:latin typeface="华文行楷" panose="02010800040101010101" pitchFamily="2" charset="-122"/>
                <a:ea typeface="华文行楷" panose="02010800040101010101" pitchFamily="2" charset="-122"/>
              </a:rPr>
              <a:t>：舞台剧</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情怀唤醒</a:t>
            </a:r>
            <a:r>
              <a:rPr lang="zh-CN" altLang="en-US" sz="1600" dirty="0" smtClean="0">
                <a:latin typeface="华文行楷" panose="02010800040101010101" pitchFamily="2" charset="-122"/>
                <a:ea typeface="华文行楷" panose="02010800040101010101" pitchFamily="2" charset="-122"/>
              </a:rPr>
              <a:t>：一言不合就开唱</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话题制造</a:t>
            </a:r>
            <a:r>
              <a:rPr lang="zh-CN" altLang="en-US" sz="1600" dirty="0" smtClean="0">
                <a:latin typeface="华文行楷" panose="02010800040101010101" pitchFamily="2" charset="-122"/>
                <a:ea typeface="华文行楷" panose="02010800040101010101" pitchFamily="2" charset="-122"/>
              </a:rPr>
              <a:t>：弹幕；新旧剧情异同讨论，对新剧情不吝溢美之词；同时关联具有影响力的衍生产品（比如小戏骨版本），扩大产品影响力</a:t>
            </a:r>
            <a:endParaRPr lang="zh-CN" altLang="en-US" sz="1600" dirty="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独特的剧情展现</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5DA6"/>
              </a:solidFill>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5DA6"/>
              </a:solidFill>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pic>
        <p:nvPicPr>
          <p:cNvPr id="4103" name="Picture 7"/>
          <p:cNvPicPr>
            <a:picLocks noChangeAspect="1" noChangeArrowheads="1"/>
          </p:cNvPicPr>
          <p:nvPr/>
        </p:nvPicPr>
        <p:blipFill>
          <a:blip r:embed="rId3"/>
          <a:srcRect/>
          <a:stretch>
            <a:fillRect/>
          </a:stretch>
        </p:blipFill>
        <p:spPr bwMode="auto">
          <a:xfrm>
            <a:off x="5391589" y="1595365"/>
            <a:ext cx="6214257" cy="3894729"/>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101742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7294" y="1046695"/>
            <a:ext cx="11028551" cy="5139869"/>
          </a:xfrm>
          <a:prstGeom prst="rect">
            <a:avLst/>
          </a:prstGeom>
          <a:noFill/>
        </p:spPr>
        <p:txBody>
          <a:bodyPr wrap="square" rtlCol="0">
            <a:spAutoFit/>
          </a:bodyPr>
          <a:lstStyle/>
          <a:p>
            <a:pPr algn="ctr"/>
            <a:r>
              <a:rPr lang="zh-CN" altLang="en-US" sz="3600" dirty="0" smtClean="0">
                <a:latin typeface="华文行楷" panose="02010800040101010101" pitchFamily="2" charset="-122"/>
                <a:ea typeface="华文行楷" panose="02010800040101010101" pitchFamily="2" charset="-122"/>
              </a:rPr>
              <a:t>舞台剧</a:t>
            </a:r>
            <a:r>
              <a:rPr lang="en-US" altLang="zh-CN" sz="3600" dirty="0" smtClean="0">
                <a:latin typeface="华文行楷" panose="02010800040101010101" pitchFamily="2" charset="-122"/>
                <a:ea typeface="华文行楷" panose="02010800040101010101" pitchFamily="2" charset="-122"/>
              </a:rPr>
              <a:t>+</a:t>
            </a:r>
            <a:r>
              <a:rPr lang="zh-CN" altLang="en-US" sz="3600" dirty="0" smtClean="0">
                <a:solidFill>
                  <a:srgbClr val="F85DA6"/>
                </a:solidFill>
                <a:latin typeface="华文行楷" panose="02010800040101010101" pitchFamily="2" charset="-122"/>
                <a:ea typeface="华文行楷" panose="02010800040101010101" pitchFamily="2" charset="-122"/>
              </a:rPr>
              <a:t>一言不合就开唱</a:t>
            </a:r>
            <a:r>
              <a:rPr lang="en-US" altLang="zh-CN" sz="3600" dirty="0" smtClean="0">
                <a:latin typeface="华文行楷" panose="02010800040101010101" pitchFamily="2" charset="-122"/>
                <a:ea typeface="华文行楷" panose="02010800040101010101" pitchFamily="2" charset="-122"/>
              </a:rPr>
              <a:t>+</a:t>
            </a:r>
            <a:r>
              <a:rPr lang="zh-CN" altLang="en-US" sz="3600" dirty="0" smtClean="0">
                <a:latin typeface="华文行楷" panose="02010800040101010101" pitchFamily="2" charset="-122"/>
                <a:ea typeface="华文行楷" panose="02010800040101010101" pitchFamily="2" charset="-122"/>
              </a:rPr>
              <a:t>弹幕</a:t>
            </a: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3600" dirty="0" smtClean="0">
              <a:latin typeface="华文行楷" panose="02010800040101010101" pitchFamily="2" charset="-122"/>
              <a:ea typeface="华文行楷" panose="02010800040101010101" pitchFamily="2" charset="-122"/>
            </a:endParaRPr>
          </a:p>
          <a:p>
            <a:pPr algn="ctr"/>
            <a:endParaRPr lang="en-US" altLang="zh-CN" sz="2000" dirty="0" smtClean="0">
              <a:latin typeface="华文行楷" panose="02010800040101010101" pitchFamily="2" charset="-122"/>
              <a:ea typeface="华文行楷" panose="02010800040101010101" pitchFamily="2" charset="-122"/>
            </a:endParaRPr>
          </a:p>
          <a:p>
            <a:pPr algn="ctr"/>
            <a:r>
              <a:rPr lang="zh-CN" altLang="en-US" sz="2000" dirty="0" smtClean="0">
                <a:latin typeface="华文行楷" panose="02010800040101010101" pitchFamily="2" charset="-122"/>
                <a:ea typeface="华文行楷" panose="02010800040101010101" pitchFamily="2" charset="-122"/>
              </a:rPr>
              <a:t>（演示视频，</a:t>
            </a:r>
            <a:r>
              <a:rPr lang="zh-CN" altLang="en-US" sz="2000" b="1" dirty="0" smtClean="0">
                <a:solidFill>
                  <a:srgbClr val="FF0000"/>
                </a:solidFill>
                <a:latin typeface="华文行楷" panose="02010800040101010101" pitchFamily="2" charset="-122"/>
                <a:ea typeface="华文行楷" panose="02010800040101010101" pitchFamily="2" charset="-122"/>
              </a:rPr>
              <a:t>一定要看</a:t>
            </a:r>
            <a:r>
              <a:rPr lang="zh-CN" altLang="en-US" sz="2000" dirty="0" smtClean="0">
                <a:latin typeface="华文行楷" panose="02010800040101010101" pitchFamily="2" charset="-122"/>
                <a:ea typeface="华文行楷" panose="02010800040101010101" pitchFamily="2" charset="-122"/>
              </a:rPr>
              <a:t>）</a:t>
            </a:r>
            <a:endParaRPr lang="en-US" altLang="zh-CN" sz="3600" dirty="0" smtClean="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独特的剧情展现</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pic>
        <p:nvPicPr>
          <p:cNvPr id="7" name="演示视频-新白娘子传奇">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2569" y="1692579"/>
            <a:ext cx="6858000" cy="3848100"/>
          </a:xfrm>
          <a:prstGeom prst="rect">
            <a:avLst/>
          </a:prstGeom>
        </p:spPr>
      </p:pic>
    </p:spTree>
    <p:extLst>
      <p:ext uri="{BB962C8B-B14F-4D97-AF65-F5344CB8AC3E}">
        <p14:creationId xmlns:p14="http://schemas.microsoft.com/office/powerpoint/2010/main" val="101742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7635" y="2861427"/>
            <a:ext cx="3446064" cy="2308324"/>
          </a:xfrm>
          <a:prstGeom prst="rect">
            <a:avLst/>
          </a:prstGeom>
          <a:noFill/>
        </p:spPr>
        <p:txBody>
          <a:bodyPr wrap="square" rtlCol="0">
            <a:spAutoFit/>
          </a:bodyPr>
          <a:lstStyle/>
          <a:p>
            <a:pPr>
              <a:buClr>
                <a:srgbClr val="C00000"/>
              </a:buClr>
              <a:buFont typeface="Wingdings" pitchFamily="2" charset="2"/>
              <a:buChar char="p"/>
            </a:pPr>
            <a:r>
              <a:rPr lang="zh-CN" altLang="en-US" sz="1600" dirty="0" smtClean="0">
                <a:latin typeface="华文行楷" panose="02010800040101010101" pitchFamily="2" charset="-122"/>
                <a:ea typeface="华文行楷" panose="02010800040101010101" pitchFamily="2" charset="-122"/>
              </a:rPr>
              <a:t>将影视中的经典桥段设计为可重复体验的剧情副本，强化玩家代入感</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Clr>
                <a:srgbClr val="C00000"/>
              </a:buClr>
              <a:buFont typeface="Wingdings" pitchFamily="2" charset="2"/>
              <a:buChar char="p"/>
            </a:pPr>
            <a:r>
              <a:rPr lang="zh-CN" altLang="en-US" sz="1600" dirty="0" smtClean="0">
                <a:latin typeface="华文行楷" panose="02010800040101010101" pitchFamily="2" charset="-122"/>
                <a:ea typeface="华文行楷" panose="02010800040101010101" pitchFamily="2" charset="-122"/>
              </a:rPr>
              <a:t>同时将新老版本有差异的桥段进行多情节设计，既满足不同情怀的玩家，又制造话题</a:t>
            </a:r>
            <a:endParaRPr lang="en-US" altLang="zh-CN" sz="1600" dirty="0" smtClean="0">
              <a:latin typeface="华文行楷" panose="02010800040101010101" pitchFamily="2" charset="-122"/>
              <a:ea typeface="华文行楷" panose="02010800040101010101" pitchFamily="2" charset="-122"/>
            </a:endParaRPr>
          </a:p>
          <a:p>
            <a:pPr>
              <a:buClr>
                <a:srgbClr val="C00000"/>
              </a:buClr>
              <a:buFont typeface="Wingdings" pitchFamily="2" charset="2"/>
              <a:buChar char="p"/>
            </a:pPr>
            <a:endParaRPr lang="en-US" altLang="zh-CN" sz="1600" dirty="0">
              <a:latin typeface="华文行楷" panose="02010800040101010101" pitchFamily="2" charset="-122"/>
              <a:ea typeface="华文行楷" panose="02010800040101010101" pitchFamily="2" charset="-122"/>
            </a:endParaRPr>
          </a:p>
          <a:p>
            <a:pPr>
              <a:buClr>
                <a:srgbClr val="C00000"/>
              </a:buClr>
              <a:buFont typeface="Wingdings" pitchFamily="2" charset="2"/>
              <a:buChar char="p"/>
            </a:pPr>
            <a:r>
              <a:rPr lang="zh-CN" altLang="en-US" sz="1600" dirty="0" smtClean="0">
                <a:latin typeface="华文行楷" panose="02010800040101010101" pitchFamily="2" charset="-122"/>
                <a:ea typeface="华文行楷" panose="02010800040101010101" pitchFamily="2" charset="-122"/>
              </a:rPr>
              <a:t>比如：食童恶妖、狐妖陷害、西湖定情、蛤蟆精作祟、端午节惊魂</a:t>
            </a:r>
            <a:endParaRPr lang="en-US" altLang="zh-CN" sz="1600" dirty="0" smtClean="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剧情副本</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pic>
        <p:nvPicPr>
          <p:cNvPr id="201731" name="Picture 3"/>
          <p:cNvPicPr>
            <a:picLocks noChangeAspect="1" noChangeArrowheads="1"/>
          </p:cNvPicPr>
          <p:nvPr/>
        </p:nvPicPr>
        <p:blipFill>
          <a:blip r:embed="rId3"/>
          <a:srcRect/>
          <a:stretch>
            <a:fillRect/>
          </a:stretch>
        </p:blipFill>
        <p:spPr bwMode="auto">
          <a:xfrm>
            <a:off x="4227005" y="1413320"/>
            <a:ext cx="7267575" cy="4543425"/>
          </a:xfrm>
          <a:prstGeom prst="rect">
            <a:avLst/>
          </a:prstGeom>
          <a:noFill/>
          <a:ln w="9525">
            <a:noFill/>
            <a:miter lim="800000"/>
            <a:headEnd/>
            <a:tailEnd/>
          </a:ln>
          <a:effectLst>
            <a:softEdge rad="127000"/>
          </a:effectLst>
        </p:spPr>
      </p:pic>
    </p:spTree>
    <p:extLst>
      <p:ext uri="{BB962C8B-B14F-4D97-AF65-F5344CB8AC3E}">
        <p14:creationId xmlns:p14="http://schemas.microsoft.com/office/powerpoint/2010/main" val="101742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7634" y="2861427"/>
            <a:ext cx="5505515" cy="1077218"/>
          </a:xfrm>
          <a:prstGeom prst="rect">
            <a:avLst/>
          </a:prstGeom>
          <a:noFill/>
        </p:spPr>
        <p:txBody>
          <a:bodyPr wrap="square" rtlCol="0">
            <a:spAutoFit/>
          </a:bodyPr>
          <a:lstStyle/>
          <a:p>
            <a:pPr>
              <a:buClr>
                <a:srgbClr val="C00000"/>
              </a:buCl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返老还童</a:t>
            </a:r>
            <a:endParaRPr lang="en-US" altLang="zh-CN" sz="1600" dirty="0" smtClean="0">
              <a:solidFill>
                <a:srgbClr val="F85DA6"/>
              </a:solidFill>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剧情副本的困难难度，以小孩版角色作为活动</a:t>
            </a:r>
            <a:r>
              <a:rPr lang="en-US" altLang="zh-CN" sz="1600" dirty="0" smtClean="0">
                <a:ea typeface="华文行楷" panose="02010800040101010101" pitchFamily="2" charset="-122"/>
              </a:rPr>
              <a:t>NPC</a:t>
            </a:r>
            <a:r>
              <a:rPr lang="zh-CN" altLang="en-US" sz="1600" dirty="0" smtClean="0">
                <a:latin typeface="华文行楷" panose="02010800040101010101" pitchFamily="2" charset="-122"/>
                <a:ea typeface="华文行楷" panose="02010800040101010101" pitchFamily="2" charset="-122"/>
              </a:rPr>
              <a:t>，充分利用</a:t>
            </a:r>
            <a:r>
              <a:rPr lang="en-US" altLang="zh-CN" sz="1600" dirty="0" smtClean="0">
                <a:latin typeface="华文行楷" panose="02010800040101010101" pitchFamily="2" charset="-122"/>
                <a:ea typeface="华文行楷" panose="02010800040101010101" pitchFamily="2" charset="-122"/>
              </a:rPr>
              <a:t>《</a:t>
            </a:r>
            <a:r>
              <a:rPr lang="zh-CN" altLang="en-US" sz="1600" dirty="0" smtClean="0">
                <a:latin typeface="华文行楷" panose="02010800040101010101" pitchFamily="2" charset="-122"/>
                <a:ea typeface="华文行楷" panose="02010800040101010101" pitchFamily="2" charset="-122"/>
              </a:rPr>
              <a:t>小戏骨白蛇传</a:t>
            </a:r>
            <a:r>
              <a:rPr lang="en-US" altLang="zh-CN" sz="1600" dirty="0" smtClean="0">
                <a:latin typeface="华文行楷" panose="02010800040101010101" pitchFamily="2" charset="-122"/>
                <a:ea typeface="华文行楷" panose="02010800040101010101" pitchFamily="2" charset="-122"/>
              </a:rPr>
              <a:t>》</a:t>
            </a:r>
            <a:r>
              <a:rPr lang="zh-CN" altLang="en-US" sz="1600" dirty="0" smtClean="0">
                <a:latin typeface="华文行楷" panose="02010800040101010101" pitchFamily="2" charset="-122"/>
                <a:ea typeface="华文行楷" panose="02010800040101010101" pitchFamily="2" charset="-122"/>
              </a:rPr>
              <a:t>的热度和观众对于非正常版本的猎奇热爱</a:t>
            </a:r>
            <a:endParaRPr lang="en-US" altLang="zh-CN" sz="1600" dirty="0" smtClean="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返老还童</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pic>
        <p:nvPicPr>
          <p:cNvPr id="203779" name="Picture 3"/>
          <p:cNvPicPr>
            <a:picLocks noChangeAspect="1" noChangeArrowheads="1"/>
          </p:cNvPicPr>
          <p:nvPr/>
        </p:nvPicPr>
        <p:blipFill>
          <a:blip r:embed="rId3"/>
          <a:srcRect/>
          <a:stretch>
            <a:fillRect/>
          </a:stretch>
        </p:blipFill>
        <p:spPr bwMode="auto">
          <a:xfrm>
            <a:off x="7424445" y="781929"/>
            <a:ext cx="3476625" cy="5181600"/>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101742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7238" y="2730255"/>
            <a:ext cx="3197848" cy="1815882"/>
          </a:xfrm>
          <a:prstGeom prst="rect">
            <a:avLst/>
          </a:prstGeom>
          <a:noFill/>
        </p:spPr>
        <p:txBody>
          <a:bodyPr wrap="square" rtlCol="0">
            <a:spAutoFit/>
          </a:bodyPr>
          <a:lstStyle/>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聊天表情系统</a:t>
            </a:r>
            <a:r>
              <a:rPr lang="zh-CN" altLang="en-US" sz="1600" dirty="0" smtClean="0">
                <a:latin typeface="华文行楷" panose="02010800040101010101" pitchFamily="2" charset="-122"/>
                <a:ea typeface="华文行楷" panose="02010800040101010101" pitchFamily="2" charset="-122"/>
              </a:rPr>
              <a:t>：</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借用网络玩家二次创作的段子，制作游戏专属的相关表情，引起玩家的共鸣</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同时将部分表情作为玩家的收集追求</a:t>
            </a:r>
            <a:endParaRPr lang="en-US" altLang="zh-CN" sz="1600" dirty="0" smtClean="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聊天表情系统</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6" name="AutoShape 2" descr="https://timgsa.baidu.com/timg?image&amp;quality=80&amp;size=b9999_10000&amp;sec=1510049279913&amp;di=6b8388cbb41e8fdd8fff8377eb8b1c32&amp;imgtype=0&amp;src=http%3A%2F%2Fimg.mp.itc.cn%2Fupload%2F20170513%2F519f2fbd91b84b13aad96789df92a59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086" y="1301505"/>
            <a:ext cx="1428750" cy="1428750"/>
          </a:xfrm>
          <a:prstGeom prst="rect">
            <a:avLst/>
          </a:prstGeom>
          <a:effectLst>
            <a:softEdge rad="12700"/>
          </a:effectLst>
        </p:spPr>
      </p:pic>
      <p:sp>
        <p:nvSpPr>
          <p:cNvPr id="9" name="矩形 8"/>
          <p:cNvSpPr/>
          <p:nvPr/>
        </p:nvSpPr>
        <p:spPr>
          <a:xfrm flipV="1">
            <a:off x="4366727" y="3441531"/>
            <a:ext cx="7374968" cy="45719"/>
          </a:xfrm>
          <a:prstGeom prst="rect">
            <a:avLst/>
          </a:prstGeom>
          <a:solidFill>
            <a:srgbClr val="F85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461" y="3845413"/>
            <a:ext cx="2286000" cy="2286000"/>
          </a:xfrm>
          <a:prstGeom prst="rect">
            <a:avLst/>
          </a:prstGeom>
          <a:effectLst>
            <a:softEdge rad="12700"/>
          </a:effec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696" y="3845413"/>
            <a:ext cx="2286000" cy="2286000"/>
          </a:xfrm>
          <a:prstGeom prst="rect">
            <a:avLst/>
          </a:prstGeom>
          <a:effectLst>
            <a:softEdge rad="12700"/>
          </a:effectLst>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4290" y="3845413"/>
            <a:ext cx="2286000" cy="2286000"/>
          </a:xfrm>
          <a:prstGeom prst="rect">
            <a:avLst/>
          </a:prstGeom>
          <a:effectLst>
            <a:softEdge rad="12700"/>
          </a:effectLst>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2915" y="1301505"/>
            <a:ext cx="1428750" cy="1428750"/>
          </a:xfrm>
          <a:prstGeom prst="rect">
            <a:avLst/>
          </a:prstGeom>
          <a:effectLst>
            <a:softEdge rad="12700"/>
          </a:effectLst>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9836" y="1301505"/>
            <a:ext cx="1428750" cy="1428750"/>
          </a:xfrm>
          <a:prstGeom prst="rect">
            <a:avLst/>
          </a:prstGeom>
          <a:effectLst>
            <a:softEdge rad="12700"/>
          </a:effectLst>
        </p:spPr>
      </p:pic>
    </p:spTree>
    <p:extLst>
      <p:ext uri="{BB962C8B-B14F-4D97-AF65-F5344CB8AC3E}">
        <p14:creationId xmlns:p14="http://schemas.microsoft.com/office/powerpoint/2010/main" val="343636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3567" y="1510929"/>
            <a:ext cx="3446064" cy="4278094"/>
          </a:xfrm>
          <a:prstGeom prst="rect">
            <a:avLst/>
          </a:prstGeom>
          <a:noFill/>
        </p:spPr>
        <p:txBody>
          <a:bodyPr wrap="square" rtlCol="0">
            <a:spAutoFit/>
          </a:bodyPr>
          <a:lstStyle/>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结婚系统</a:t>
            </a:r>
            <a:r>
              <a:rPr lang="zh-CN" altLang="en-US" sz="1600" dirty="0" smtClean="0">
                <a:latin typeface="华文行楷" panose="02010800040101010101" pitchFamily="2" charset="-122"/>
                <a:ea typeface="华文行楷" panose="02010800040101010101" pitchFamily="2" charset="-122"/>
              </a:rPr>
              <a:t>：</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用白素贞、许仙为系统</a:t>
            </a:r>
            <a:r>
              <a:rPr lang="en-US" altLang="zh-CN" sz="1600" dirty="0" smtClean="0">
                <a:ea typeface="华文行楷" panose="02010800040101010101" pitchFamily="2" charset="-122"/>
              </a:rPr>
              <a:t>NPC</a:t>
            </a:r>
            <a:r>
              <a:rPr lang="zh-CN" altLang="en-US" sz="1600" dirty="0" smtClean="0">
                <a:latin typeface="华文行楷" panose="02010800040101010101" pitchFamily="2" charset="-122"/>
                <a:ea typeface="华文行楷" panose="02010800040101010101" pitchFamily="2" charset="-122"/>
              </a:rPr>
              <a:t>，用两人的情感发展作为结婚系统的引导，更深度更全面的向玩家渲染情缘</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结拜系统</a:t>
            </a:r>
            <a:r>
              <a:rPr lang="zh-CN" altLang="en-US" sz="1600" dirty="0" smtClean="0">
                <a:latin typeface="华文行楷" panose="02010800040101010101" pitchFamily="2" charset="-122"/>
                <a:ea typeface="华文行楷" panose="02010800040101010101" pitchFamily="2" charset="-122"/>
              </a:rPr>
              <a:t>：</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用白素贞、小青为系统</a:t>
            </a:r>
            <a:r>
              <a:rPr lang="en-US" altLang="zh-CN" sz="1600" dirty="0" smtClean="0">
                <a:ea typeface="华文行楷" panose="02010800040101010101" pitchFamily="2" charset="-122"/>
              </a:rPr>
              <a:t>NPC</a:t>
            </a:r>
            <a:r>
              <a:rPr lang="zh-CN" altLang="en-US" sz="1600" dirty="0" smtClean="0">
                <a:latin typeface="华文行楷" panose="02010800040101010101" pitchFamily="2" charset="-122"/>
                <a:ea typeface="华文行楷" panose="02010800040101010101" pitchFamily="2" charset="-122"/>
              </a:rPr>
              <a:t>，用两人的姐妹情发展作为结拜系统的引导，更深度更全面的向玩家渲染友情</a:t>
            </a:r>
            <a:endParaRPr lang="en-US" altLang="zh-CN" sz="1600" dirty="0" smtClean="0">
              <a:latin typeface="华文行楷" panose="02010800040101010101" pitchFamily="2" charset="-122"/>
              <a:ea typeface="华文行楷" panose="02010800040101010101" pitchFamily="2" charset="-122"/>
            </a:endParaRPr>
          </a:p>
          <a:p>
            <a:endParaRPr lang="en-US" altLang="zh-CN" sz="1600" dirty="0" smtClean="0">
              <a:latin typeface="华文行楷" panose="02010800040101010101" pitchFamily="2" charset="-122"/>
              <a:ea typeface="华文行楷" panose="02010800040101010101" pitchFamily="2" charset="-122"/>
            </a:endParaRPr>
          </a:p>
          <a:p>
            <a:pPr>
              <a:buFont typeface="Wingdings" pitchFamily="2" charset="2"/>
              <a:buChar char="p"/>
            </a:pPr>
            <a:r>
              <a:rPr lang="zh-CN" altLang="en-US" sz="1600" dirty="0" smtClean="0">
                <a:solidFill>
                  <a:srgbClr val="F85DA6"/>
                </a:solidFill>
                <a:latin typeface="华文行楷" panose="02010800040101010101" pitchFamily="2" charset="-122"/>
                <a:ea typeface="华文行楷" panose="02010800040101010101" pitchFamily="2" charset="-122"/>
              </a:rPr>
              <a:t>随从系统</a:t>
            </a:r>
            <a:r>
              <a:rPr lang="zh-CN" altLang="en-US" sz="1600" dirty="0" smtClean="0">
                <a:latin typeface="华文行楷" panose="02010800040101010101" pitchFamily="2" charset="-122"/>
                <a:ea typeface="华文行楷" panose="02010800040101010101" pitchFamily="2" charset="-122"/>
              </a:rPr>
              <a:t>：</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用小青的</a:t>
            </a:r>
            <a:r>
              <a:rPr lang="en-US" altLang="zh-CN" sz="1600" dirty="0" smtClean="0">
                <a:latin typeface="华文行楷" panose="02010800040101010101" pitchFamily="2" charset="-122"/>
                <a:ea typeface="华文行楷" panose="02010800040101010101" pitchFamily="2" charset="-122"/>
              </a:rPr>
              <a:t>4</a:t>
            </a:r>
            <a:r>
              <a:rPr lang="zh-CN" altLang="en-US" sz="1600" dirty="0" smtClean="0">
                <a:latin typeface="华文行楷" panose="02010800040101010101" pitchFamily="2" charset="-122"/>
                <a:ea typeface="华文行楷" panose="02010800040101010101" pitchFamily="2" charset="-122"/>
              </a:rPr>
              <a:t>随从为系统</a:t>
            </a:r>
            <a:r>
              <a:rPr lang="en-US" altLang="zh-CN" sz="1600" dirty="0" smtClean="0">
                <a:ea typeface="华文行楷" panose="02010800040101010101" pitchFamily="2" charset="-122"/>
              </a:rPr>
              <a:t>NPC</a:t>
            </a:r>
            <a:r>
              <a:rPr lang="zh-CN" altLang="en-US" sz="1600" dirty="0" smtClean="0">
                <a:latin typeface="华文行楷" panose="02010800040101010101" pitchFamily="2" charset="-122"/>
                <a:ea typeface="华文行楷" panose="02010800040101010101" pitchFamily="2" charset="-122"/>
              </a:rPr>
              <a:t>，结合新版新增的若干妖怪，给予玩家收集随从的成长追求</a:t>
            </a:r>
            <a:endParaRPr lang="en-US" altLang="zh-CN" sz="1600" dirty="0" smtClean="0">
              <a:latin typeface="华文行楷" panose="02010800040101010101" pitchFamily="2" charset="-122"/>
              <a:ea typeface="华文行楷" panose="02010800040101010101" pitchFamily="2" charset="-122"/>
            </a:endParaRPr>
          </a:p>
          <a:p>
            <a:r>
              <a:rPr lang="zh-CN" altLang="en-US" sz="1600" dirty="0" smtClean="0">
                <a:latin typeface="华文行楷" panose="02010800040101010101" pitchFamily="2" charset="-122"/>
                <a:ea typeface="华文行楷" panose="02010800040101010101" pitchFamily="2" charset="-122"/>
              </a:rPr>
              <a:t>每个随从获得时还会随机获得不同的性格，对应新老版的角色性格，带给玩家熟悉感和差异性</a:t>
            </a:r>
            <a:endParaRPr lang="en-US" altLang="zh-CN" sz="1600" dirty="0" smtClean="0">
              <a:latin typeface="华文行楷" panose="02010800040101010101" pitchFamily="2" charset="-122"/>
              <a:ea typeface="华文行楷" panose="02010800040101010101" pitchFamily="2" charset="-122"/>
            </a:endParaRP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一些常规系统的</a:t>
            </a:r>
            <a:r>
              <a:rPr lang="en-US" altLang="zh-CN" sz="3600" b="1" dirty="0" smtClean="0">
                <a:solidFill>
                  <a:srgbClr val="F85DA6"/>
                </a:solidFill>
                <a:ea typeface="华文行楷" panose="02010800040101010101" pitchFamily="2" charset="-122"/>
              </a:rPr>
              <a:t>IP</a:t>
            </a:r>
            <a:r>
              <a:rPr lang="zh-CN" altLang="en-US" sz="3600" b="1" dirty="0" smtClean="0">
                <a:solidFill>
                  <a:srgbClr val="F85DA6"/>
                </a:solidFill>
                <a:latin typeface="华文行楷" panose="02010800040101010101" pitchFamily="2" charset="-122"/>
                <a:ea typeface="华文行楷" panose="02010800040101010101" pitchFamily="2" charset="-122"/>
              </a:rPr>
              <a:t>代入</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pic>
        <p:nvPicPr>
          <p:cNvPr id="202754" name="Picture 2"/>
          <p:cNvPicPr>
            <a:picLocks noChangeAspect="1" noChangeArrowheads="1"/>
          </p:cNvPicPr>
          <p:nvPr/>
        </p:nvPicPr>
        <p:blipFill>
          <a:blip r:embed="rId3"/>
          <a:srcRect/>
          <a:stretch>
            <a:fillRect/>
          </a:stretch>
        </p:blipFill>
        <p:spPr bwMode="auto">
          <a:xfrm>
            <a:off x="4151288" y="1555694"/>
            <a:ext cx="7609302" cy="3908651"/>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101742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职业设计</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graphicFrame>
        <p:nvGraphicFramePr>
          <p:cNvPr id="6" name="图示 5"/>
          <p:cNvGraphicFramePr/>
          <p:nvPr>
            <p:extLst>
              <p:ext uri="{D42A27DB-BD31-4B8C-83A1-F6EECF244321}">
                <p14:modId xmlns:p14="http://schemas.microsoft.com/office/powerpoint/2010/main" val="4272049890"/>
              </p:ext>
            </p:extLst>
          </p:nvPr>
        </p:nvGraphicFramePr>
        <p:xfrm>
          <a:off x="3816593" y="1474237"/>
          <a:ext cx="3361094" cy="447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图示 20"/>
          <p:cNvGraphicFramePr/>
          <p:nvPr>
            <p:extLst>
              <p:ext uri="{D42A27DB-BD31-4B8C-83A1-F6EECF244321}">
                <p14:modId xmlns:p14="http://schemas.microsoft.com/office/powerpoint/2010/main" val="1867605994"/>
              </p:ext>
            </p:extLst>
          </p:nvPr>
        </p:nvGraphicFramePr>
        <p:xfrm>
          <a:off x="7253813" y="1479506"/>
          <a:ext cx="3361094" cy="44774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20" name="直接箭头连接符 19"/>
          <p:cNvCxnSpPr/>
          <p:nvPr/>
        </p:nvCxnSpPr>
        <p:spPr>
          <a:xfrm>
            <a:off x="6283430" y="2789853"/>
            <a:ext cx="1903444" cy="2769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图示 25"/>
          <p:cNvGraphicFramePr/>
          <p:nvPr>
            <p:extLst>
              <p:ext uri="{D42A27DB-BD31-4B8C-83A1-F6EECF244321}">
                <p14:modId xmlns:p14="http://schemas.microsoft.com/office/powerpoint/2010/main" val="143486383"/>
              </p:ext>
            </p:extLst>
          </p:nvPr>
        </p:nvGraphicFramePr>
        <p:xfrm>
          <a:off x="237258" y="1486678"/>
          <a:ext cx="3361094" cy="4478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0" name="文本框 29"/>
          <p:cNvSpPr txBox="1"/>
          <p:nvPr/>
        </p:nvSpPr>
        <p:spPr>
          <a:xfrm>
            <a:off x="3306965" y="2466687"/>
            <a:ext cx="1455577" cy="646331"/>
          </a:xfrm>
          <a:prstGeom prst="rect">
            <a:avLst/>
          </a:prstGeom>
          <a:noFill/>
          <a:ln w="3175">
            <a:solidFill>
              <a:schemeClr val="tx1"/>
            </a:solidFill>
            <a:prstDash val="dash"/>
          </a:ln>
        </p:spPr>
        <p:txBody>
          <a:bodyPr wrap="square" rtlCol="0">
            <a:spAutoFit/>
          </a:bodyPr>
          <a:lstStyle/>
          <a:p>
            <a:r>
              <a:rPr lang="zh-CN" altLang="en-US" sz="1200" dirty="0">
                <a:latin typeface="华文楷体" panose="02010600040101010101" pitchFamily="2" charset="-122"/>
                <a:ea typeface="华文楷体" panose="02010600040101010101" pitchFamily="2" charset="-122"/>
              </a:rPr>
              <a:t>使</a:t>
            </a:r>
            <a:r>
              <a:rPr lang="zh-CN" altLang="en-US" sz="1200" dirty="0" smtClean="0">
                <a:latin typeface="华文楷体" panose="02010600040101010101" pitchFamily="2" charset="-122"/>
                <a:ea typeface="华文楷体" panose="02010600040101010101" pitchFamily="2" charset="-122"/>
              </a:rPr>
              <a:t>隐身的敌人现形，同时给所有队友添加高减伤</a:t>
            </a:r>
            <a:r>
              <a:rPr lang="en-US" altLang="zh-CN" sz="1200" dirty="0" smtClean="0">
                <a:latin typeface="华文楷体" panose="02010600040101010101" pitchFamily="2" charset="-122"/>
                <a:ea typeface="华文楷体" panose="02010600040101010101" pitchFamily="2" charset="-122"/>
              </a:rPr>
              <a:t>BUFF</a:t>
            </a:r>
            <a:endParaRPr lang="en-US" altLang="zh-CN" sz="1200" dirty="0">
              <a:latin typeface="华文楷体" panose="02010600040101010101" pitchFamily="2" charset="-122"/>
              <a:ea typeface="华文楷体" panose="02010600040101010101" pitchFamily="2" charset="-122"/>
            </a:endParaRPr>
          </a:p>
        </p:txBody>
      </p:sp>
      <p:sp>
        <p:nvSpPr>
          <p:cNvPr id="32" name="文本框 31"/>
          <p:cNvSpPr txBox="1"/>
          <p:nvPr/>
        </p:nvSpPr>
        <p:spPr>
          <a:xfrm>
            <a:off x="9707762" y="2473059"/>
            <a:ext cx="1639415"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多段群体伤害，忽视敌人</a:t>
            </a:r>
            <a:r>
              <a:rPr lang="en-US" altLang="zh-CN" sz="1200" dirty="0">
                <a:latin typeface="华文楷体" panose="02010600040101010101" pitchFamily="2" charset="-122"/>
                <a:ea typeface="华文楷体" panose="02010600040101010101" pitchFamily="2" charset="-122"/>
              </a:rPr>
              <a:t>8</a:t>
            </a:r>
            <a:r>
              <a:rPr lang="en-US" altLang="zh-CN" sz="1200" dirty="0" smtClean="0">
                <a:latin typeface="华文楷体" panose="02010600040101010101" pitchFamily="2" charset="-122"/>
                <a:ea typeface="华文楷体" panose="02010600040101010101" pitchFamily="2" charset="-122"/>
              </a:rPr>
              <a:t>0%</a:t>
            </a:r>
            <a:r>
              <a:rPr lang="zh-CN" altLang="en-US" sz="1200" dirty="0" smtClean="0">
                <a:latin typeface="华文楷体" panose="02010600040101010101" pitchFamily="2" charset="-122"/>
                <a:ea typeface="华文楷体" panose="02010600040101010101" pitchFamily="2" charset="-122"/>
              </a:rPr>
              <a:t>防御，引导释放</a:t>
            </a:r>
            <a:endParaRPr lang="zh-CN" altLang="en-US" sz="1200" dirty="0">
              <a:latin typeface="华文楷体" panose="02010600040101010101" pitchFamily="2" charset="-122"/>
              <a:ea typeface="华文楷体" panose="02010600040101010101" pitchFamily="2" charset="-122"/>
            </a:endParaRPr>
          </a:p>
        </p:txBody>
      </p:sp>
      <p:cxnSp>
        <p:nvCxnSpPr>
          <p:cNvPr id="33" name="直接箭头连接符 32"/>
          <p:cNvCxnSpPr/>
          <p:nvPr/>
        </p:nvCxnSpPr>
        <p:spPr>
          <a:xfrm>
            <a:off x="6283430" y="3702261"/>
            <a:ext cx="1903444" cy="9919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283429" y="3702261"/>
            <a:ext cx="1903445" cy="9919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283428" y="2789853"/>
            <a:ext cx="1903446" cy="2882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684644" y="1502637"/>
            <a:ext cx="1101014" cy="646331"/>
          </a:xfrm>
          <a:prstGeom prst="rect">
            <a:avLst/>
          </a:prstGeom>
          <a:noFill/>
        </p:spPr>
        <p:txBody>
          <a:bodyPr wrap="square" rtlCol="0">
            <a:spAutoFit/>
          </a:bodyPr>
          <a:lstStyle/>
          <a:p>
            <a:r>
              <a:rPr lang="zh-CN" altLang="en-US" sz="3600" b="1" dirty="0" smtClean="0">
                <a:solidFill>
                  <a:srgbClr val="FF0000"/>
                </a:solidFill>
                <a:latin typeface="华文行楷" panose="02010800040101010101" pitchFamily="2" charset="-122"/>
                <a:ea typeface="华文行楷" panose="02010800040101010101" pitchFamily="2" charset="-122"/>
              </a:rPr>
              <a:t>克制</a:t>
            </a:r>
            <a:endParaRPr lang="en-US" altLang="zh-CN" sz="3600" b="1" dirty="0" smtClean="0">
              <a:solidFill>
                <a:srgbClr val="FF0000"/>
              </a:solidFill>
              <a:latin typeface="华文行楷" panose="02010800040101010101" pitchFamily="2" charset="-122"/>
              <a:ea typeface="华文行楷" panose="02010800040101010101" pitchFamily="2" charset="-122"/>
            </a:endParaRPr>
          </a:p>
        </p:txBody>
      </p:sp>
      <p:cxnSp>
        <p:nvCxnSpPr>
          <p:cNvPr id="39" name="直接箭头连接符 38"/>
          <p:cNvCxnSpPr/>
          <p:nvPr/>
        </p:nvCxnSpPr>
        <p:spPr>
          <a:xfrm flipV="1">
            <a:off x="6684644" y="2119307"/>
            <a:ext cx="1222310" cy="296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707762" y="3395083"/>
            <a:ext cx="1639415"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多段群体伤害，几率冰冻敌人，对冰冻的敌人伤害提升</a:t>
            </a:r>
            <a:r>
              <a:rPr lang="en-US" altLang="zh-CN" sz="1200" dirty="0" smtClean="0">
                <a:latin typeface="华文楷体" panose="02010600040101010101" pitchFamily="2" charset="-122"/>
                <a:ea typeface="华文楷体" panose="02010600040101010101" pitchFamily="2" charset="-122"/>
              </a:rPr>
              <a:t>50%</a:t>
            </a:r>
            <a:endParaRPr lang="zh-CN" altLang="en-US" sz="1200" dirty="0">
              <a:latin typeface="华文楷体" panose="02010600040101010101" pitchFamily="2" charset="-122"/>
              <a:ea typeface="华文楷体" panose="02010600040101010101" pitchFamily="2" charset="-122"/>
            </a:endParaRPr>
          </a:p>
        </p:txBody>
      </p:sp>
      <p:sp>
        <p:nvSpPr>
          <p:cNvPr id="43" name="文本框 42"/>
          <p:cNvSpPr txBox="1"/>
          <p:nvPr/>
        </p:nvSpPr>
        <p:spPr>
          <a:xfrm>
            <a:off x="3306965" y="5235887"/>
            <a:ext cx="1455576"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单体高攻，眩晕敌人</a:t>
            </a:r>
            <a:endParaRPr lang="en-US" altLang="zh-CN" sz="1200" dirty="0" smtClean="0">
              <a:latin typeface="华文楷体" panose="02010600040101010101" pitchFamily="2" charset="-122"/>
              <a:ea typeface="华文楷体" panose="02010600040101010101" pitchFamily="2" charset="-122"/>
            </a:endParaRPr>
          </a:p>
          <a:p>
            <a:endParaRPr lang="zh-CN" altLang="en-US" sz="1200" dirty="0">
              <a:latin typeface="华文楷体" panose="02010600040101010101" pitchFamily="2" charset="-122"/>
              <a:ea typeface="华文楷体" panose="02010600040101010101" pitchFamily="2" charset="-122"/>
            </a:endParaRPr>
          </a:p>
        </p:txBody>
      </p:sp>
      <p:sp>
        <p:nvSpPr>
          <p:cNvPr id="44" name="文本框 43"/>
          <p:cNvSpPr txBox="1"/>
          <p:nvPr/>
        </p:nvSpPr>
        <p:spPr>
          <a:xfrm>
            <a:off x="3306965" y="4307491"/>
            <a:ext cx="1455576"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多段群体治疗，同时清除减益</a:t>
            </a:r>
            <a:r>
              <a:rPr lang="en-US" altLang="zh-CN" sz="1200" dirty="0" smtClean="0">
                <a:latin typeface="华文楷体" panose="02010600040101010101" pitchFamily="2" charset="-122"/>
                <a:ea typeface="华文楷体" panose="02010600040101010101" pitchFamily="2" charset="-122"/>
              </a:rPr>
              <a:t>BUFF</a:t>
            </a:r>
          </a:p>
          <a:p>
            <a:endParaRPr lang="zh-CN" altLang="en-US" sz="1200" dirty="0">
              <a:latin typeface="华文楷体" panose="02010600040101010101" pitchFamily="2" charset="-122"/>
              <a:ea typeface="华文楷体" panose="02010600040101010101" pitchFamily="2" charset="-122"/>
            </a:endParaRPr>
          </a:p>
        </p:txBody>
      </p:sp>
      <p:sp>
        <p:nvSpPr>
          <p:cNvPr id="45" name="文本框 44"/>
          <p:cNvSpPr txBox="1"/>
          <p:nvPr/>
        </p:nvSpPr>
        <p:spPr>
          <a:xfrm>
            <a:off x="9707761" y="4307491"/>
            <a:ext cx="1639416"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变形，所有伤害附加毒</a:t>
            </a:r>
            <a:r>
              <a:rPr lang="en-US" altLang="zh-CN" sz="1200" dirty="0" smtClean="0">
                <a:latin typeface="华文楷体" panose="02010600040101010101" pitchFamily="2" charset="-122"/>
                <a:ea typeface="华文楷体" panose="02010600040101010101" pitchFamily="2" charset="-122"/>
              </a:rPr>
              <a:t>BUFF</a:t>
            </a:r>
            <a:r>
              <a:rPr lang="zh-CN" altLang="en-US" sz="1200" dirty="0" smtClean="0">
                <a:latin typeface="华文楷体" panose="02010600040101010101" pitchFamily="2" charset="-122"/>
                <a:ea typeface="华文楷体" panose="02010600040101010101" pitchFamily="2" charset="-122"/>
              </a:rPr>
              <a:t>，攻击力翻倍</a:t>
            </a:r>
            <a:endParaRPr lang="en-US" altLang="zh-CN" sz="1200" dirty="0" smtClean="0">
              <a:latin typeface="华文楷体" panose="02010600040101010101" pitchFamily="2" charset="-122"/>
              <a:ea typeface="华文楷体" panose="02010600040101010101" pitchFamily="2" charset="-122"/>
            </a:endParaRPr>
          </a:p>
          <a:p>
            <a:endParaRPr lang="zh-CN" altLang="en-US" sz="1200" dirty="0">
              <a:latin typeface="华文楷体" panose="02010600040101010101" pitchFamily="2" charset="-122"/>
              <a:ea typeface="华文楷体" panose="02010600040101010101" pitchFamily="2" charset="-122"/>
            </a:endParaRPr>
          </a:p>
        </p:txBody>
      </p:sp>
      <p:sp>
        <p:nvSpPr>
          <p:cNvPr id="46" name="文本框 45"/>
          <p:cNvSpPr txBox="1"/>
          <p:nvPr/>
        </p:nvSpPr>
        <p:spPr>
          <a:xfrm>
            <a:off x="9707761" y="5219186"/>
            <a:ext cx="1639416" cy="646331"/>
          </a:xfrm>
          <a:prstGeom prst="rect">
            <a:avLst/>
          </a:prstGeom>
          <a:noFill/>
          <a:ln w="3175">
            <a:solidFill>
              <a:schemeClr val="tx1"/>
            </a:solidFill>
            <a:prstDash val="dash"/>
          </a:ln>
        </p:spPr>
        <p:txBody>
          <a:bodyPr wrap="square" rtlCol="0">
            <a:spAutoFit/>
          </a:bodyPr>
          <a:lstStyle/>
          <a:p>
            <a:r>
              <a:rPr lang="zh-CN" altLang="en-US" sz="1200" dirty="0">
                <a:latin typeface="华文楷体" panose="02010600040101010101" pitchFamily="2" charset="-122"/>
                <a:ea typeface="华文楷体" panose="02010600040101010101" pitchFamily="2" charset="-122"/>
              </a:rPr>
              <a:t>可隐身，隐身状态</a:t>
            </a:r>
            <a:r>
              <a:rPr lang="zh-CN" altLang="en-US" sz="1200" dirty="0" smtClean="0">
                <a:latin typeface="华文楷体" panose="02010600040101010101" pitchFamily="2" charset="-122"/>
                <a:ea typeface="华文楷体" panose="02010600040101010101" pitchFamily="2" charset="-122"/>
              </a:rPr>
              <a:t>下前</a:t>
            </a:r>
            <a:r>
              <a:rPr lang="en-US" altLang="zh-CN" sz="1200" dirty="0" smtClean="0">
                <a:latin typeface="华文楷体" panose="02010600040101010101" pitchFamily="2" charset="-122"/>
                <a:ea typeface="华文楷体" panose="02010600040101010101" pitchFamily="2" charset="-122"/>
              </a:rPr>
              <a:t>3</a:t>
            </a:r>
            <a:r>
              <a:rPr lang="zh-CN" altLang="en-US" sz="1200" dirty="0" smtClean="0">
                <a:latin typeface="华文楷体" panose="02010600040101010101" pitchFamily="2" charset="-122"/>
                <a:ea typeface="华文楷体" panose="02010600040101010101" pitchFamily="2" charset="-122"/>
              </a:rPr>
              <a:t>次伤害必定暴击</a:t>
            </a:r>
            <a:endParaRPr lang="en-US" altLang="zh-CN" sz="1200" dirty="0" smtClean="0">
              <a:latin typeface="华文楷体" panose="02010600040101010101" pitchFamily="2" charset="-122"/>
              <a:ea typeface="华文楷体" panose="02010600040101010101" pitchFamily="2" charset="-122"/>
            </a:endParaRPr>
          </a:p>
          <a:p>
            <a:endParaRPr lang="zh-CN" altLang="en-US" sz="1200" dirty="0">
              <a:latin typeface="华文楷体" panose="02010600040101010101" pitchFamily="2" charset="-122"/>
              <a:ea typeface="华文楷体" panose="02010600040101010101" pitchFamily="2" charset="-122"/>
            </a:endParaRPr>
          </a:p>
        </p:txBody>
      </p:sp>
      <p:sp>
        <p:nvSpPr>
          <p:cNvPr id="47" name="文本框 46"/>
          <p:cNvSpPr txBox="1"/>
          <p:nvPr/>
        </p:nvSpPr>
        <p:spPr>
          <a:xfrm>
            <a:off x="3306965" y="3395083"/>
            <a:ext cx="1455576" cy="646331"/>
          </a:xfrm>
          <a:prstGeom prst="rect">
            <a:avLst/>
          </a:prstGeom>
          <a:noFill/>
          <a:ln w="3175">
            <a:solidFill>
              <a:schemeClr val="tx1"/>
            </a:solidFill>
            <a:prstDash val="dash"/>
          </a:ln>
        </p:spPr>
        <p:txBody>
          <a:bodyPr wrap="square" rtlCol="0">
            <a:spAutoFit/>
          </a:bodyPr>
          <a:lstStyle/>
          <a:p>
            <a:r>
              <a:rPr lang="zh-CN" altLang="en-US" sz="1200" dirty="0" smtClean="0">
                <a:latin typeface="华文楷体" panose="02010600040101010101" pitchFamily="2" charset="-122"/>
                <a:ea typeface="华文楷体" panose="02010600040101010101" pitchFamily="2" charset="-122"/>
              </a:rPr>
              <a:t>单体伤害，同时几率驱散敌人的变形状态</a:t>
            </a:r>
            <a:endParaRPr lang="zh-CN" altLang="en-US" sz="1200" dirty="0">
              <a:latin typeface="华文楷体" panose="02010600040101010101" pitchFamily="2" charset="-122"/>
              <a:ea typeface="华文楷体" panose="02010600040101010101" pitchFamily="2" charset="-122"/>
            </a:endParaRPr>
          </a:p>
        </p:txBody>
      </p:sp>
      <p:sp>
        <p:nvSpPr>
          <p:cNvPr id="50" name="文本框 49"/>
          <p:cNvSpPr txBox="1"/>
          <p:nvPr/>
        </p:nvSpPr>
        <p:spPr>
          <a:xfrm>
            <a:off x="1156996" y="803031"/>
            <a:ext cx="10190181" cy="338554"/>
          </a:xfrm>
          <a:prstGeom prst="rect">
            <a:avLst/>
          </a:prstGeom>
          <a:noFill/>
        </p:spPr>
        <p:txBody>
          <a:bodyPr wrap="square" rtlCol="0">
            <a:spAutoFit/>
          </a:bodyPr>
          <a:lstStyle/>
          <a:p>
            <a:r>
              <a:rPr lang="zh-CN" altLang="en-US" sz="1600" dirty="0" smtClean="0">
                <a:latin typeface="华文行楷" panose="02010800040101010101" pitchFamily="2" charset="-122"/>
                <a:ea typeface="华文行楷" panose="02010800040101010101" pitchFamily="2" charset="-122"/>
              </a:rPr>
              <a:t>贴合影视剧的人物设定进行相关的职业设计，使得游戏和影视紧密结合，互相增益</a:t>
            </a:r>
            <a:r>
              <a:rPr lang="zh-CN" altLang="en-US" sz="1600" dirty="0">
                <a:latin typeface="华文行楷" panose="02010800040101010101" pitchFamily="2" charset="-122"/>
                <a:ea typeface="华文行楷" panose="02010800040101010101" pitchFamily="2" charset="-122"/>
              </a:rPr>
              <a:t>。</a:t>
            </a:r>
            <a:endParaRPr lang="en-US" altLang="zh-CN" sz="1600" dirty="0" smtClean="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529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F85DA6"/>
                </a:solidFill>
                <a:latin typeface="华文行楷" panose="02010800040101010101" pitchFamily="2" charset="-122"/>
                <a:ea typeface="华文行楷" panose="02010800040101010101" pitchFamily="2" charset="-122"/>
              </a:rPr>
              <a:t>职业设计</a:t>
            </a:r>
            <a:endParaRPr lang="en-US" altLang="zh-CN" sz="3600" b="1" dirty="0" smtClean="0">
              <a:solidFill>
                <a:srgbClr val="F85DA6"/>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F85D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098" name="AutoShape 2"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0" name="AutoShape 4"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sp>
        <p:nvSpPr>
          <p:cNvPr id="4102" name="AutoShape 6" descr="https://timgsa.baidu.com/timg?image&amp;quality=80&amp;size=b9999_10000&amp;sec=1509305552083&amp;di=a3b3de9eabe4395356c0b033a04cf324&amp;imgtype=0&amp;src=http%3A%2F%2Fi1.hdslb.com%2Fbfs%2Farchive%2Ff89c0fa71a9097839db55a7a011c5868895405f3.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华文行楷" panose="02010800040101010101" pitchFamily="2" charset="-122"/>
              <a:ea typeface="华文行楷" panose="02010800040101010101" pitchFamily="2" charset="-122"/>
            </a:endParaRPr>
          </a:p>
        </p:txBody>
      </p:sp>
      <p:graphicFrame>
        <p:nvGraphicFramePr>
          <p:cNvPr id="55" name="图表 54"/>
          <p:cNvGraphicFramePr/>
          <p:nvPr>
            <p:extLst>
              <p:ext uri="{D42A27DB-BD31-4B8C-83A1-F6EECF244321}">
                <p14:modId xmlns:p14="http://schemas.microsoft.com/office/powerpoint/2010/main" val="2535690465"/>
              </p:ext>
            </p:extLst>
          </p:nvPr>
        </p:nvGraphicFramePr>
        <p:xfrm>
          <a:off x="986127" y="774060"/>
          <a:ext cx="5230796" cy="28007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 name="图表 59"/>
          <p:cNvGraphicFramePr/>
          <p:nvPr>
            <p:extLst>
              <p:ext uri="{D42A27DB-BD31-4B8C-83A1-F6EECF244321}">
                <p14:modId xmlns:p14="http://schemas.microsoft.com/office/powerpoint/2010/main" val="3291911611"/>
              </p:ext>
            </p:extLst>
          </p:nvPr>
        </p:nvGraphicFramePr>
        <p:xfrm>
          <a:off x="6408262" y="764730"/>
          <a:ext cx="5230796" cy="2800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1" name="图表 60"/>
          <p:cNvGraphicFramePr/>
          <p:nvPr>
            <p:extLst>
              <p:ext uri="{D42A27DB-BD31-4B8C-83A1-F6EECF244321}">
                <p14:modId xmlns:p14="http://schemas.microsoft.com/office/powerpoint/2010/main" val="1104882330"/>
              </p:ext>
            </p:extLst>
          </p:nvPr>
        </p:nvGraphicFramePr>
        <p:xfrm>
          <a:off x="883489" y="3593496"/>
          <a:ext cx="5230796" cy="28007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2" name="图表 61"/>
          <p:cNvGraphicFramePr/>
          <p:nvPr>
            <p:extLst>
              <p:ext uri="{D42A27DB-BD31-4B8C-83A1-F6EECF244321}">
                <p14:modId xmlns:p14="http://schemas.microsoft.com/office/powerpoint/2010/main" val="2942195808"/>
              </p:ext>
            </p:extLst>
          </p:nvPr>
        </p:nvGraphicFramePr>
        <p:xfrm>
          <a:off x="6358969" y="3629227"/>
          <a:ext cx="5127015" cy="28008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531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Graphic spid="60" grpId="0">
        <p:bldAsOne/>
      </p:bldGraphic>
      <p:bldGraphic spid="61" grpId="0">
        <p:bldAsOne/>
      </p:bldGraphic>
      <p:bldGraphic spid="6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p:cNvSpPr>
            <a:spLocks noChangeArrowheads="1"/>
          </p:cNvSpPr>
          <p:nvPr/>
        </p:nvSpPr>
        <p:spPr bwMode="auto">
          <a:xfrm>
            <a:off x="4007213" y="3006908"/>
            <a:ext cx="424815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44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34" charset="-122"/>
              </a:rPr>
              <a:t>Part.3 </a:t>
            </a:r>
            <a:r>
              <a:rPr lang="zh-CN" altLang="en-US" sz="44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34" charset="-122"/>
              </a:rPr>
              <a:t>产品特色</a:t>
            </a:r>
            <a:endParaRPr lang="zh-CN" altLang="en-US" sz="4400" b="1" dirty="0">
              <a:solidFill>
                <a:srgbClr val="08935B"/>
              </a:solidFill>
              <a:latin typeface="华文行楷" panose="02010800040101010101" pitchFamily="2" charset="-122"/>
              <a:ea typeface="华文行楷"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117400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0299" y="1023857"/>
            <a:ext cx="6096000" cy="523220"/>
          </a:xfrm>
          <a:prstGeom prst="rect">
            <a:avLst/>
          </a:prstGeom>
        </p:spPr>
        <p:txBody>
          <a:bodyPr>
            <a:spAutoFit/>
          </a:bodyPr>
          <a:lstStyle/>
          <a:p>
            <a:pPr marL="285750" lvl="0" indent="-285750" eaLnBrk="0" hangingPunct="0"/>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次时代多维超高模捏脸</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6"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自由捏脸</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3"/>
          <a:stretch>
            <a:fillRect/>
          </a:stretch>
        </p:blipFill>
        <p:spPr>
          <a:xfrm>
            <a:off x="7426045" y="590229"/>
            <a:ext cx="4304762" cy="5838095"/>
          </a:xfrm>
          <a:prstGeom prst="rect">
            <a:avLst/>
          </a:prstGeom>
          <a:effectLst>
            <a:softEdge rad="31750"/>
          </a:effectLst>
        </p:spPr>
      </p:pic>
      <p:pic>
        <p:nvPicPr>
          <p:cNvPr id="3" name="图片 2"/>
          <p:cNvPicPr>
            <a:picLocks noChangeAspect="1"/>
          </p:cNvPicPr>
          <p:nvPr/>
        </p:nvPicPr>
        <p:blipFill>
          <a:blip r:embed="rId4"/>
          <a:stretch>
            <a:fillRect/>
          </a:stretch>
        </p:blipFill>
        <p:spPr>
          <a:xfrm>
            <a:off x="7426045" y="590229"/>
            <a:ext cx="1123810" cy="1304762"/>
          </a:xfrm>
          <a:prstGeom prst="rect">
            <a:avLst/>
          </a:prstGeom>
          <a:effectLst>
            <a:softEdge rad="31750"/>
          </a:effectLst>
        </p:spPr>
      </p:pic>
      <p:pic>
        <p:nvPicPr>
          <p:cNvPr id="4" name="图片 3"/>
          <p:cNvPicPr>
            <a:picLocks noChangeAspect="1"/>
          </p:cNvPicPr>
          <p:nvPr/>
        </p:nvPicPr>
        <p:blipFill>
          <a:blip r:embed="rId5"/>
          <a:stretch>
            <a:fillRect/>
          </a:stretch>
        </p:blipFill>
        <p:spPr>
          <a:xfrm>
            <a:off x="703905" y="1980705"/>
            <a:ext cx="6714286" cy="4447619"/>
          </a:xfrm>
          <a:prstGeom prst="rect">
            <a:avLst/>
          </a:prstGeom>
          <a:effectLst>
            <a:softEdge rad="31750"/>
          </a:effectLst>
        </p:spPr>
      </p:pic>
    </p:spTree>
    <p:extLst>
      <p:ext uri="{BB962C8B-B14F-4D97-AF65-F5344CB8AC3E}">
        <p14:creationId xmlns:p14="http://schemas.microsoft.com/office/powerpoint/2010/main" val="679322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787518" y="2793570"/>
            <a:ext cx="1714500" cy="1728438"/>
          </a:xfrm>
          <a:prstGeom prst="ellipse">
            <a:avLst/>
          </a:prstGeom>
          <a:ln w="38100">
            <a:solidFill>
              <a:srgbClr val="FF27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10" name="文本框 9"/>
          <p:cNvSpPr txBox="1"/>
          <p:nvPr/>
        </p:nvSpPr>
        <p:spPr>
          <a:xfrm>
            <a:off x="2988177" y="3273068"/>
            <a:ext cx="1313180" cy="769441"/>
          </a:xfrm>
          <a:prstGeom prst="rect">
            <a:avLst/>
          </a:prstGeom>
          <a:noFill/>
          <a:effectLst/>
        </p:spPr>
        <p:txBody>
          <a:bodyPr spcFirstLastPara="1" wrap="none" lIns="91440" tIns="45720" rIns="91440" bIns="45720" numCol="1">
            <a:spAutoFit/>
          </a:bodyPr>
          <a:lstStyle>
            <a:defPPr>
              <a:defRPr lang="zh-CN"/>
            </a:defPPr>
            <a:lvl1pPr algn="ctr">
              <a:defRPr sz="4400">
                <a:ln w="0"/>
                <a:gradFill flip="none" rotWithShape="1">
                  <a:gsLst>
                    <a:gs pos="0">
                      <a:schemeClr val="accent4"/>
                    </a:gs>
                    <a:gs pos="100000">
                      <a:srgbClr val="FF0000"/>
                    </a:gs>
                  </a:gsLst>
                  <a:path path="shape">
                    <a:fillToRect l="50000" t="50000" r="50000" b="50000"/>
                  </a:path>
                  <a:tileRect/>
                </a:gradFill>
                <a:effectLst>
                  <a:reflection blurRad="6350" stA="55000" endA="50" endPos="85000" dist="762000" dir="5400000" sy="-100000" algn="bl" rotWithShape="0"/>
                </a:effectLst>
                <a:latin typeface="华文行楷" panose="02010800040101010101" pitchFamily="2" charset="-122"/>
                <a:ea typeface="华文行楷" panose="02010800040101010101" pitchFamily="2" charset="-122"/>
              </a:defRPr>
            </a:lvl1pPr>
          </a:lstStyle>
          <a:p>
            <a:r>
              <a:rPr lang="zh-CN" altLang="en-US" dirty="0">
                <a:effectLst/>
              </a:rPr>
              <a:t>目录</a:t>
            </a:r>
            <a:endParaRPr lang="en-US" altLang="zh-CN" dirty="0">
              <a:effectLst/>
            </a:endParaRPr>
          </a:p>
        </p:txBody>
      </p:sp>
      <p:sp>
        <p:nvSpPr>
          <p:cNvPr id="15" name="TextBox 37"/>
          <p:cNvSpPr>
            <a:spLocks noChangeArrowheads="1"/>
          </p:cNvSpPr>
          <p:nvPr/>
        </p:nvSpPr>
        <p:spPr bwMode="auto">
          <a:xfrm>
            <a:off x="6189453" y="1383868"/>
            <a:ext cx="3807453" cy="769441"/>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wrap="none" lIns="91440" tIns="45720" rIns="91440" bIns="45720" numCol="1">
            <a:spAutoFit/>
          </a:bodyPr>
          <a:lstStyle/>
          <a:p>
            <a:pPr algn="ctr"/>
            <a:r>
              <a:rPr lang="en-US" altLang="zh-CN"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Part.1 </a:t>
            </a:r>
            <a:r>
              <a:rPr lang="zh-CN" altLang="en-US"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产品概述</a:t>
            </a:r>
          </a:p>
        </p:txBody>
      </p:sp>
      <p:sp>
        <p:nvSpPr>
          <p:cNvPr id="16" name="TextBox 37"/>
          <p:cNvSpPr>
            <a:spLocks noChangeArrowheads="1"/>
          </p:cNvSpPr>
          <p:nvPr/>
        </p:nvSpPr>
        <p:spPr bwMode="auto">
          <a:xfrm>
            <a:off x="6142165" y="2565984"/>
            <a:ext cx="3902030" cy="769441"/>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wrap="none" lIns="91440" tIns="45720" rIns="91440" bIns="45720" numCol="1">
            <a:spAutoFit/>
          </a:bodyPr>
          <a:lstStyle/>
          <a:p>
            <a:pPr algn="ctr"/>
            <a:r>
              <a:rPr lang="en-US" altLang="zh-CN"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Part.2 </a:t>
            </a:r>
            <a:r>
              <a:rPr lang="zh-CN" altLang="en-US"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影游联动</a:t>
            </a:r>
          </a:p>
        </p:txBody>
      </p:sp>
      <p:sp>
        <p:nvSpPr>
          <p:cNvPr id="17" name="TextBox 37"/>
          <p:cNvSpPr>
            <a:spLocks noChangeArrowheads="1"/>
          </p:cNvSpPr>
          <p:nvPr/>
        </p:nvSpPr>
        <p:spPr bwMode="auto">
          <a:xfrm>
            <a:off x="6120524" y="3752567"/>
            <a:ext cx="3945311" cy="769441"/>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wrap="none" lIns="91440" tIns="45720" rIns="91440" bIns="45720" numCol="1">
            <a:spAutoFit/>
          </a:bodyPr>
          <a:lstStyle/>
          <a:p>
            <a:pPr algn="ctr"/>
            <a:r>
              <a:rPr lang="en-US" altLang="zh-CN"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Part.3 </a:t>
            </a:r>
            <a:r>
              <a:rPr lang="zh-CN" altLang="en-US"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产品特色</a:t>
            </a:r>
          </a:p>
        </p:txBody>
      </p:sp>
      <p:sp>
        <p:nvSpPr>
          <p:cNvPr id="18" name="TextBox 37"/>
          <p:cNvSpPr>
            <a:spLocks noChangeArrowheads="1"/>
          </p:cNvSpPr>
          <p:nvPr/>
        </p:nvSpPr>
        <p:spPr bwMode="auto">
          <a:xfrm>
            <a:off x="6145371" y="4939150"/>
            <a:ext cx="3895618" cy="769441"/>
          </a:xfrm>
          <a:prstGeom prst="rect">
            <a:avLst/>
          </a:prstGeom>
          <a:noFill/>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wrap="none" lIns="91440" tIns="45720" rIns="91440" bIns="45720" numCol="1">
            <a:spAutoFit/>
          </a:bodyPr>
          <a:lstStyle/>
          <a:p>
            <a:pPr algn="ctr"/>
            <a:r>
              <a:rPr lang="en-US" altLang="zh-CN"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Part.4 </a:t>
            </a:r>
            <a:r>
              <a:rPr lang="zh-CN" altLang="en-US" sz="4400" dirty="0">
                <a:ln w="0"/>
                <a:gradFill flip="none" rotWithShape="1">
                  <a:gsLst>
                    <a:gs pos="0">
                      <a:schemeClr val="accent4"/>
                    </a:gs>
                    <a:gs pos="100000">
                      <a:srgbClr val="FF0000"/>
                    </a:gs>
                  </a:gsLst>
                  <a:path path="shape">
                    <a:fillToRect l="50000" t="50000" r="50000" b="50000"/>
                  </a:path>
                  <a:tileRect/>
                </a:gradFill>
                <a:effectLst/>
                <a:latin typeface="华文行楷" panose="02010800040101010101" pitchFamily="2" charset="-122"/>
                <a:ea typeface="华文行楷" panose="02010800040101010101" pitchFamily="2" charset="-122"/>
                <a:sym typeface="微软雅黑" panose="020B0503020204020204" pitchFamily="34" charset="-122"/>
              </a:rPr>
              <a:t>产品内容</a:t>
            </a:r>
          </a:p>
        </p:txBody>
      </p:sp>
      <p:sp>
        <p:nvSpPr>
          <p:cNvPr id="5" name="矩形 4"/>
          <p:cNvSpPr/>
          <p:nvPr/>
        </p:nvSpPr>
        <p:spPr>
          <a:xfrm flipH="1">
            <a:off x="5422949" y="1452911"/>
            <a:ext cx="45719" cy="4255679"/>
          </a:xfrm>
          <a:prstGeom prst="rect">
            <a:avLst/>
          </a:prstGeom>
          <a:solidFill>
            <a:srgbClr val="FF2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806192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654" y="712561"/>
            <a:ext cx="10698103" cy="1077218"/>
          </a:xfrm>
          <a:prstGeom prst="rect">
            <a:avLst/>
          </a:prstGeom>
        </p:spPr>
        <p:txBody>
          <a:bodyPr wrap="square">
            <a:spAutoFit/>
          </a:bodyPr>
          <a:lstStyle/>
          <a:p>
            <a:pPr marL="285750" lvl="0" indent="-285750" eaLnBrk="0" hangingPunct="0"/>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唯美古风，次</a:t>
            </a:r>
            <a:r>
              <a:rPr lang="zh-CN" altLang="en-US" sz="2800" b="1"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时代美术，</a:t>
            </a:r>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百种色系时装搭配</a:t>
            </a:r>
            <a:endParaRPr lang="en-US" altLang="zh-CN" sz="2800" b="1" dirty="0" smtClean="0">
              <a:solidFill>
                <a:srgbClr val="C00000"/>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数十种时装原型，上百种色系自由搭配</a:t>
            </a: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6"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时装染色</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3" name="图片 2"/>
          <p:cNvPicPr>
            <a:picLocks noChangeAspect="1"/>
          </p:cNvPicPr>
          <p:nvPr/>
        </p:nvPicPr>
        <p:blipFill>
          <a:blip r:embed="rId2"/>
          <a:stretch>
            <a:fillRect/>
          </a:stretch>
        </p:blipFill>
        <p:spPr>
          <a:xfrm>
            <a:off x="2726970" y="2108317"/>
            <a:ext cx="6980771" cy="3937222"/>
          </a:xfrm>
          <a:prstGeom prst="rect">
            <a:avLst/>
          </a:prstGeom>
        </p:spPr>
      </p:pic>
    </p:spTree>
    <p:extLst>
      <p:ext uri="{BB962C8B-B14F-4D97-AF65-F5344CB8AC3E}">
        <p14:creationId xmlns:p14="http://schemas.microsoft.com/office/powerpoint/2010/main" val="3600323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3905" y="1228846"/>
            <a:ext cx="6096000" cy="4555093"/>
          </a:xfrm>
          <a:prstGeom prst="rect">
            <a:avLst/>
          </a:prstGeom>
        </p:spPr>
        <p:txBody>
          <a:bodyPr>
            <a:spAutoFit/>
          </a:bodyPr>
          <a:lstStyle/>
          <a:p>
            <a:pPr marL="285750" lvl="0" indent="-285750" eaLnBrk="0" hangingPunct="0"/>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展现个人魅力，燃爆青春荷尔蒙</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endParaRPr lang="en-US" altLang="zh-CN" sz="2800" b="1" dirty="0" smtClean="0">
              <a:solidFill>
                <a:srgbClr val="C00000"/>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每周举办一次的选美比赛，周四至周六为海选赛，周日为决赛</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在预选赛环节，玩家可提交参加比赛的装扮，包括</a:t>
            </a:r>
            <a:r>
              <a:rPr lang="zh-CN" altLang="en-US"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捏脸、时装、挂件</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。报名结束后可将投票系统分享给好友以及门派中，请朋友们为自己投票</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海选赛排名前</a:t>
            </a:r>
            <a: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t>10</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的玩家，可参与周日的决赛</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indent="-285750" eaLnBrk="0" hangingPunct="0">
              <a:buFont typeface="Wingdings" panose="05000000000000000000" charset="0"/>
              <a:buChar char="Ø"/>
            </a:pPr>
            <a:endParaRPr lang="en-US" altLang="zh-CN" dirty="0">
              <a:latin typeface="华文行楷" panose="02010800040101010101" pitchFamily="2" charset="-122"/>
              <a:ea typeface="华文行楷" panose="02010800040101010101" pitchFamily="2" charset="-122"/>
              <a:sym typeface="微软雅黑" panose="020B0503020204020204" pitchFamily="2" charset="-122"/>
            </a:endParaRPr>
          </a:p>
          <a:p>
            <a:pPr marL="28575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决赛开始后，每位进入决赛的玩家会有一定的走秀时间，观众可使用道具为走秀的玩家增加人气值。最终以人气值的高低决定决赛的排名。</a:t>
            </a:r>
            <a:r>
              <a:rPr lang="en-US" altLang="zh-CN" dirty="0">
                <a:latin typeface="华文行楷" panose="02010800040101010101" pitchFamily="2" charset="-122"/>
                <a:ea typeface="华文行楷" panose="02010800040101010101" pitchFamily="2" charset="-122"/>
                <a:sym typeface="微软雅黑" panose="020B0503020204020204" pitchFamily="2" charset="-122"/>
              </a:rPr>
              <a:t/>
            </a:r>
            <a:br>
              <a:rPr lang="en-US" altLang="zh-CN" dirty="0">
                <a:latin typeface="华文行楷" panose="02010800040101010101" pitchFamily="2" charset="-122"/>
                <a:ea typeface="华文行楷" panose="02010800040101010101" pitchFamily="2" charset="-122"/>
                <a:sym typeface="微软雅黑" panose="020B0503020204020204" pitchFamily="2" charset="-122"/>
              </a:rPr>
            </a:b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6"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华服夜宴</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1026" name="Picture 2" descr="选美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583" y="590229"/>
            <a:ext cx="3309797" cy="589144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654" y="1350145"/>
            <a:ext cx="5577154" cy="4555093"/>
          </a:xfrm>
          <a:prstGeom prst="rect">
            <a:avLst/>
          </a:prstGeom>
        </p:spPr>
        <p:txBody>
          <a:bodyPr wrap="square">
            <a:spAutoFit/>
          </a:bodyPr>
          <a:lstStyle/>
          <a:p>
            <a:pPr marL="285750" lvl="0" indent="-285750" eaLnBrk="0" hangingPunct="0"/>
            <a:r>
              <a:rPr lang="en-US" altLang="zh-CN" sz="2800" b="1" dirty="0" smtClean="0">
                <a:solidFill>
                  <a:srgbClr val="08935B"/>
                </a:solidFill>
                <a:ea typeface="华文行楷" panose="02010800040101010101" pitchFamily="2" charset="-122"/>
                <a:sym typeface="微软雅黑" panose="020B0503020204020204" pitchFamily="2" charset="-122"/>
              </a:rPr>
              <a:t>SNS</a:t>
            </a:r>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玩法加入，助力好友关系升华</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endParaRPr lang="en-US" altLang="zh-CN" sz="2800" b="1" dirty="0" smtClean="0">
              <a:solidFill>
                <a:srgbClr val="C00000"/>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把</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好友当作</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奴隶进行买卖，奴隶的身价会因此上升</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，玩家也</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能靠买卖</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好友赚取</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更多</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的资金</a:t>
            </a: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只要拥有的资金大于好友的</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身价</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，就</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能买他为</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奴隶</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买卖奴隶的同时</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，好友的</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身价会自动提高，而他的好友</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从玩家手</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上再次买走时，除去人口交易税，奴隶自己的收益之外，大部分的获利就</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归原主人了</a:t>
            </a: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把奴隶买到手后</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，主人可以</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安抚他，折磨他；作为奴隶</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，也</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可以讨好主人，这些行为都可能赚到</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钱！ </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买卖一个人的次数越多，折磨，安抚的手段也就越</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多</a:t>
            </a: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6"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好友买卖</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4" name="图片 3"/>
          <p:cNvPicPr>
            <a:picLocks noChangeAspect="1"/>
          </p:cNvPicPr>
          <p:nvPr/>
        </p:nvPicPr>
        <p:blipFill>
          <a:blip r:embed="rId2"/>
          <a:stretch>
            <a:fillRect/>
          </a:stretch>
        </p:blipFill>
        <p:spPr>
          <a:xfrm>
            <a:off x="6372808" y="1695190"/>
            <a:ext cx="5530262" cy="3485714"/>
          </a:xfrm>
          <a:prstGeom prst="rect">
            <a:avLst/>
          </a:prstGeom>
          <a:effectLst>
            <a:softEdge rad="31750"/>
          </a:effectLst>
        </p:spPr>
      </p:pic>
    </p:spTree>
    <p:extLst>
      <p:ext uri="{BB962C8B-B14F-4D97-AF65-F5344CB8AC3E}">
        <p14:creationId xmlns:p14="http://schemas.microsoft.com/office/powerpoint/2010/main" val="203195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654" y="1350145"/>
            <a:ext cx="5577154" cy="4278094"/>
          </a:xfrm>
          <a:prstGeom prst="rect">
            <a:avLst/>
          </a:prstGeom>
        </p:spPr>
        <p:txBody>
          <a:bodyPr wrap="square">
            <a:spAutoFit/>
          </a:bodyPr>
          <a:lstStyle/>
          <a:p>
            <a:pPr marL="285750" lvl="0" indent="-285750" eaLnBrk="0" hangingPunct="0"/>
            <a:r>
              <a:rPr lang="zh-CN" altLang="en-US" sz="2800" b="1" dirty="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让史诗般的奇遇找上</a:t>
            </a:r>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你</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endParaRPr lang="en-US" altLang="zh-CN" sz="2800" b="1" dirty="0" smtClean="0">
              <a:solidFill>
                <a:srgbClr val="C00000"/>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只有在满足特定条件时，动态事件才会被触发</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。触发</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条件</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变化多端，你</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永远不知道什么时候就会卷入到一个动态事件中</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去</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动态事件没有所谓的任务成功或失败，只会引发不同的</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结局</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不用找</a:t>
            </a:r>
            <a:r>
              <a:rPr lang="en-US" altLang="zh-CN" dirty="0">
                <a:ea typeface="华文行楷" panose="02010800040101010101" pitchFamily="2" charset="-122"/>
                <a:sym typeface="微软雅黑" panose="020B0503020204020204" pitchFamily="2" charset="-122"/>
              </a:rPr>
              <a:t>NPC</a:t>
            </a:r>
            <a:r>
              <a:rPr lang="zh-CN" altLang="en-US" dirty="0">
                <a:latin typeface="华文行楷" panose="02010800040101010101" pitchFamily="2" charset="-122"/>
                <a:ea typeface="华文行楷" panose="02010800040101010101" pitchFamily="2" charset="-122"/>
                <a:sym typeface="微软雅黑" panose="020B0503020204020204" pitchFamily="2" charset="-122"/>
              </a:rPr>
              <a:t>，只要踏入事件范围，就能参与</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其中</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a:latin typeface="华文行楷" panose="02010800040101010101" pitchFamily="2" charset="-122"/>
                <a:ea typeface="华文行楷" panose="02010800040101010101" pitchFamily="2" charset="-122"/>
                <a:sym typeface="微软雅黑" panose="020B0503020204020204" pitchFamily="2" charset="-122"/>
              </a:rPr>
              <a:t>不用组队，没有抢怪，每个参与的玩家都会在事件结束后获得奖励</a:t>
            </a:r>
          </a:p>
          <a:p>
            <a:pPr marL="285750" lvl="0" indent="-285750" eaLnBrk="0" hangingPunct="0">
              <a:buFont typeface="Wingdings" panose="05000000000000000000" charset="0"/>
              <a:buChar char="Ø"/>
            </a:pP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6"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动态事件</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2"/>
          <a:stretch>
            <a:fillRect/>
          </a:stretch>
        </p:blipFill>
        <p:spPr>
          <a:xfrm>
            <a:off x="6500503" y="2015412"/>
            <a:ext cx="5328167" cy="3069772"/>
          </a:xfrm>
          <a:prstGeom prst="rect">
            <a:avLst/>
          </a:prstGeom>
          <a:effectLst>
            <a:softEdge rad="31750"/>
          </a:effectLst>
        </p:spPr>
      </p:pic>
    </p:spTree>
    <p:extLst>
      <p:ext uri="{BB962C8B-B14F-4D97-AF65-F5344CB8AC3E}">
        <p14:creationId xmlns:p14="http://schemas.microsoft.com/office/powerpoint/2010/main" val="18740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p:nvPr/>
        </p:nvPicPr>
        <p:blipFill>
          <a:blip r:embed="rId2"/>
          <a:stretch>
            <a:fillRect/>
          </a:stretch>
        </p:blipFill>
        <p:spPr>
          <a:xfrm>
            <a:off x="8024966" y="3723180"/>
            <a:ext cx="360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ttps://timgsa.baidu.com/timg?image&amp;quality=80&amp;size=b9999_10000&amp;sec=1506062115361&amp;di=8e7d19d27fe16783e576dafb4b06342b&amp;imgtype=0&amp;src=http%3A%2F%2Fi1.sinaimg.cn%2Fgm%2Fo%2Fn%2F2010-09-09%2FU5213P115T9D435150F364DT20100909100116_c.jpg"/>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210" t="18810" r="1" b="25805"/>
          <a:stretch>
            <a:fillRect/>
          </a:stretch>
        </p:blipFill>
        <p:spPr bwMode="auto">
          <a:xfrm>
            <a:off x="8034110" y="1563180"/>
            <a:ext cx="360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 name="图片 4"/>
          <p:cNvPicPr preferRelativeResize="0"/>
          <p:nvPr/>
        </p:nvPicPr>
        <p:blipFill>
          <a:blip r:embed="rId4"/>
          <a:stretch>
            <a:fillRect/>
          </a:stretch>
        </p:blipFill>
        <p:spPr>
          <a:xfrm>
            <a:off x="4415822" y="1563180"/>
            <a:ext cx="360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preferRelativeResize="0"/>
          <p:nvPr/>
        </p:nvPicPr>
        <p:blipFill>
          <a:blip r:embed="rId5"/>
          <a:stretch>
            <a:fillRect/>
          </a:stretch>
        </p:blipFill>
        <p:spPr>
          <a:xfrm>
            <a:off x="4420394" y="3723180"/>
            <a:ext cx="360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259080" y="1563180"/>
            <a:ext cx="6096000" cy="2185214"/>
          </a:xfrm>
          <a:prstGeom prst="rect">
            <a:avLst/>
          </a:prstGeom>
        </p:spPr>
        <p:txBody>
          <a:bodyPr>
            <a:spAutoFit/>
          </a:bodyPr>
          <a:lstStyle/>
          <a:p>
            <a:pPr marL="285750" lvl="0" indent="-285750" eaLnBrk="0" hangingPunct="0"/>
            <a:r>
              <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3D</a:t>
            </a:r>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无死角全面战斗</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战斗不在一成不变</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全方位立体打击</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全新空战技能，让战斗更</a:t>
            </a:r>
            <a: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t/>
            </a:r>
            <a:b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b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多立体化</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空战法宝，让法宝系统</a:t>
            </a:r>
            <a: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t/>
            </a:r>
            <a:b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b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作用不再单一</a:t>
            </a:r>
            <a:endParaRPr lang="zh-CN" altLang="en-US"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8" name="矩形 7"/>
          <p:cNvSpPr/>
          <p:nvPr/>
        </p:nvSpPr>
        <p:spPr>
          <a:xfrm>
            <a:off x="119822" y="4302391"/>
            <a:ext cx="6096000" cy="1692771"/>
          </a:xfrm>
          <a:prstGeom prst="rect">
            <a:avLst/>
          </a:prstGeom>
        </p:spPr>
        <p:txBody>
          <a:bodyPr>
            <a:spAutoFit/>
          </a:bodyPr>
          <a:lstStyle/>
          <a:p>
            <a:pPr marL="285750" lvl="0" indent="-285750" eaLnBrk="0" hangingPunct="0"/>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特效翅膀，帮你上天</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不再仅仅是装饰，没有翅膀你咋</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lvl="0" eaLnBrk="0" hangingPunct="0"/>
            <a:r>
              <a:rPr lang="en-US" altLang="zh-CN" dirty="0">
                <a:latin typeface="华文行楷" panose="02010800040101010101" pitchFamily="2" charset="-122"/>
                <a:ea typeface="华文行楷" panose="02010800040101010101" pitchFamily="2" charset="-122"/>
                <a:sym typeface="微软雅黑" panose="020B0503020204020204" pitchFamily="2" charset="-122"/>
              </a:rPr>
              <a:t> </a:t>
            </a:r>
            <a:r>
              <a:rPr lang="en-US" altLang="zh-CN" dirty="0" smtClean="0">
                <a:latin typeface="华文行楷" panose="02010800040101010101" pitchFamily="2" charset="-122"/>
                <a:ea typeface="华文行楷" panose="02010800040101010101" pitchFamily="2" charset="-122"/>
                <a:sym typeface="微软雅黑" panose="020B0503020204020204" pitchFamily="2" charset="-122"/>
              </a:rPr>
              <a:t>    </a:t>
            </a:r>
            <a:r>
              <a:rPr lang="zh-CN" altLang="en-US" dirty="0" smtClean="0">
                <a:latin typeface="华文行楷" panose="02010800040101010101" pitchFamily="2" charset="-122"/>
                <a:ea typeface="华文行楷" panose="02010800040101010101" pitchFamily="2" charset="-122"/>
                <a:sym typeface="微软雅黑" panose="020B0503020204020204" pitchFamily="2" charset="-122"/>
              </a:rPr>
              <a:t>上天</a:t>
            </a:r>
            <a:endParaRPr lang="en-US" altLang="zh-CN"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翅膀特效让空战不再站桩对撸</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a:latin typeface="华文行楷" panose="02010800040101010101" pitchFamily="2" charset="-122"/>
                <a:ea typeface="华文行楷" panose="02010800040101010101" pitchFamily="2" charset="-122"/>
                <a:sym typeface="微软雅黑" panose="020B0503020204020204" pitchFamily="2" charset="-122"/>
              </a:rPr>
              <a:t>炫</a:t>
            </a: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酷外形，你永远最引人瞩目</a:t>
            </a:r>
            <a:endParaRPr lang="zh-CN" altLang="en-US" sz="2000" dirty="0">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9" name="文本框 2"/>
          <p:cNvSpPr txBox="1"/>
          <p:nvPr/>
        </p:nvSpPr>
        <p:spPr>
          <a:xfrm>
            <a:off x="795654" y="-56102"/>
            <a:ext cx="10843404" cy="646331"/>
          </a:xfrm>
          <a:prstGeom prst="rect">
            <a:avLst/>
          </a:prstGeom>
          <a:noFill/>
        </p:spPr>
        <p:txBody>
          <a:bodyPr wrap="square" rtlCol="0">
            <a:spAutoFit/>
          </a:bodyPr>
          <a:lstStyle/>
          <a:p>
            <a:r>
              <a:rPr lang="en-US" altLang="zh-CN" sz="3600" b="1" dirty="0" smtClean="0">
                <a:solidFill>
                  <a:srgbClr val="08935B"/>
                </a:solidFill>
                <a:latin typeface="华文行楷" panose="02010800040101010101" pitchFamily="2" charset="-122"/>
                <a:ea typeface="华文行楷" panose="02010800040101010101" pitchFamily="2" charset="-122"/>
              </a:rPr>
              <a:t>3D</a:t>
            </a:r>
            <a:r>
              <a:rPr lang="zh-CN" altLang="en-US" sz="3600" b="1" dirty="0" smtClean="0">
                <a:solidFill>
                  <a:srgbClr val="08935B"/>
                </a:solidFill>
                <a:latin typeface="华文行楷" panose="02010800040101010101" pitchFamily="2" charset="-122"/>
                <a:ea typeface="华文行楷" panose="02010800040101010101" pitchFamily="2" charset="-122"/>
              </a:rPr>
              <a:t>空战</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10" name="矩形 9"/>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11" name="矩形 10"/>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7"/>
          <p:cNvSpPr txBox="1">
            <a:spLocks noChangeArrowheads="1"/>
          </p:cNvSpPr>
          <p:nvPr/>
        </p:nvSpPr>
        <p:spPr bwMode="auto">
          <a:xfrm>
            <a:off x="795654" y="1053322"/>
            <a:ext cx="6858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nSpc>
                <a:spcPct val="200000"/>
              </a:lnSpc>
              <a:spcBef>
                <a:spcPct val="0"/>
              </a:spcBef>
            </a:pPr>
            <a:r>
              <a:rPr lang="zh-CN" altLang="en-US" sz="2000" b="1" dirty="0" smtClean="0">
                <a:solidFill>
                  <a:srgbClr val="08935B"/>
                </a:solidFill>
                <a:latin typeface="华文行楷" panose="02010800040101010101" pitchFamily="2" charset="-122"/>
                <a:ea typeface="华文行楷" panose="02010800040101010101" pitchFamily="2" charset="-122"/>
              </a:rPr>
              <a:t>灵兽外形和能力区分：</a:t>
            </a:r>
            <a:r>
              <a:rPr lang="zh-CN" altLang="en-US" sz="2000" dirty="0" smtClean="0">
                <a:latin typeface="华文行楷" panose="02010800040101010101" pitchFamily="2" charset="-122"/>
                <a:ea typeface="华文行楷" panose="02010800040101010101" pitchFamily="2" charset="-122"/>
              </a:rPr>
              <a:t>能力持续培养，外形随意替换</a:t>
            </a:r>
            <a:endParaRPr lang="en-US" altLang="zh-CN" sz="2000" dirty="0" smtClean="0">
              <a:latin typeface="华文行楷" panose="02010800040101010101" pitchFamily="2" charset="-122"/>
              <a:ea typeface="华文行楷" panose="02010800040101010101" pitchFamily="2" charset="-122"/>
            </a:endParaRPr>
          </a:p>
          <a:p>
            <a:pPr>
              <a:lnSpc>
                <a:spcPct val="200000"/>
              </a:lnSpc>
              <a:spcBef>
                <a:spcPct val="0"/>
              </a:spcBef>
            </a:pPr>
            <a:r>
              <a:rPr lang="zh-CN" altLang="en-US" sz="2000" b="1" dirty="0" smtClean="0">
                <a:solidFill>
                  <a:srgbClr val="08935B"/>
                </a:solidFill>
                <a:latin typeface="华文行楷" panose="02010800040101010101" pitchFamily="2" charset="-122"/>
                <a:ea typeface="华文行楷" panose="02010800040101010101" pitchFamily="2" charset="-122"/>
              </a:rPr>
              <a:t>外形收集：</a:t>
            </a:r>
            <a:r>
              <a:rPr lang="zh-CN" altLang="en-US" sz="2000" dirty="0" smtClean="0">
                <a:latin typeface="华文行楷" panose="02010800040101010101" pitchFamily="2" charset="-122"/>
                <a:ea typeface="华文行楷" panose="02010800040101010101" pitchFamily="2" charset="-122"/>
              </a:rPr>
              <a:t>游戏内有众多灵兽外形可以被收集，外形激活成功可同时增加角色和灵兽双重战力，也可幻化对应外形</a:t>
            </a:r>
            <a:endParaRPr lang="en-US" altLang="zh-CN" sz="2000" dirty="0" smtClean="0">
              <a:latin typeface="华文行楷" panose="02010800040101010101" pitchFamily="2" charset="-122"/>
              <a:ea typeface="华文行楷" panose="02010800040101010101" pitchFamily="2" charset="-122"/>
            </a:endParaRPr>
          </a:p>
          <a:p>
            <a:pPr>
              <a:lnSpc>
                <a:spcPct val="200000"/>
              </a:lnSpc>
              <a:spcBef>
                <a:spcPct val="0"/>
              </a:spcBef>
            </a:pPr>
            <a:r>
              <a:rPr lang="zh-CN" altLang="en-US" sz="2000" b="1" dirty="0" smtClean="0">
                <a:solidFill>
                  <a:srgbClr val="08935B"/>
                </a:solidFill>
                <a:latin typeface="华文行楷" panose="02010800040101010101" pitchFamily="2" charset="-122"/>
                <a:ea typeface="华文行楷" panose="02010800040101010101" pitchFamily="2" charset="-122"/>
              </a:rPr>
              <a:t>外形进化：</a:t>
            </a:r>
            <a:r>
              <a:rPr lang="zh-CN" altLang="en-US" sz="2000" dirty="0" smtClean="0">
                <a:latin typeface="华文行楷" panose="02010800040101010101" pitchFamily="2" charset="-122"/>
                <a:ea typeface="华文行楷" panose="02010800040101010101" pitchFamily="2" charset="-122"/>
              </a:rPr>
              <a:t>每个宠物都有对应的后续形态可以进化</a:t>
            </a:r>
            <a:endParaRPr lang="en-US" altLang="zh-CN" sz="2000" dirty="0" smtClean="0">
              <a:latin typeface="华文行楷" panose="02010800040101010101" pitchFamily="2" charset="-122"/>
              <a:ea typeface="华文行楷" panose="02010800040101010101" pitchFamily="2" charset="-122"/>
            </a:endParaRPr>
          </a:p>
          <a:p>
            <a:pPr>
              <a:lnSpc>
                <a:spcPct val="200000"/>
              </a:lnSpc>
              <a:spcBef>
                <a:spcPct val="0"/>
              </a:spcBef>
            </a:pPr>
            <a:r>
              <a:rPr lang="zh-CN" altLang="en-US" sz="2000" b="1" dirty="0" smtClean="0">
                <a:solidFill>
                  <a:srgbClr val="08935B"/>
                </a:solidFill>
                <a:latin typeface="华文行楷" panose="02010800040101010101" pitchFamily="2" charset="-122"/>
                <a:ea typeface="华文行楷" panose="02010800040101010101" pitchFamily="2" charset="-122"/>
              </a:rPr>
              <a:t>灵兽称号：</a:t>
            </a:r>
            <a:r>
              <a:rPr lang="zh-CN" altLang="en-US" sz="2000" dirty="0" smtClean="0">
                <a:latin typeface="华文行楷" panose="02010800040101010101" pitchFamily="2" charset="-122"/>
                <a:ea typeface="华文行楷" panose="02010800040101010101" pitchFamily="2" charset="-122"/>
              </a:rPr>
              <a:t>收集了对应属性的灵兽即可完成对应的灵兽成就和灵兽称号，灵兽称号会增加灵兽属性。</a:t>
            </a:r>
            <a:endParaRPr lang="en-US" altLang="zh-CN" sz="2000" dirty="0" smtClean="0">
              <a:latin typeface="华文行楷" panose="02010800040101010101" pitchFamily="2" charset="-122"/>
              <a:ea typeface="华文行楷" panose="02010800040101010101" pitchFamily="2" charset="-122"/>
            </a:endParaRPr>
          </a:p>
          <a:p>
            <a:pPr>
              <a:lnSpc>
                <a:spcPct val="200000"/>
              </a:lnSpc>
              <a:spcBef>
                <a:spcPct val="0"/>
              </a:spcBef>
            </a:pPr>
            <a:r>
              <a:rPr lang="zh-CN" altLang="en-US" sz="2000" b="1" dirty="0" smtClean="0">
                <a:solidFill>
                  <a:srgbClr val="08935B"/>
                </a:solidFill>
                <a:latin typeface="华文行楷" panose="02010800040101010101" pitchFamily="2" charset="-122"/>
                <a:ea typeface="华文行楷" panose="02010800040101010101" pitchFamily="2" charset="-122"/>
              </a:rPr>
              <a:t>灵兽升星：</a:t>
            </a:r>
            <a:r>
              <a:rPr lang="zh-CN" altLang="en-US" sz="2000" dirty="0" smtClean="0">
                <a:latin typeface="华文行楷" panose="02010800040101010101" pitchFamily="2" charset="-122"/>
                <a:ea typeface="华文行楷" panose="02010800040101010101" pitchFamily="2" charset="-122"/>
              </a:rPr>
              <a:t>可以提升灵兽的属性，灵兽的属性达到一定数值头顶的星星级脚底的光圈特效会发生变化</a:t>
            </a:r>
            <a:endParaRPr lang="en-US" altLang="zh-CN" sz="2000" dirty="0" smtClean="0">
              <a:latin typeface="华文行楷" panose="02010800040101010101" pitchFamily="2" charset="-122"/>
              <a:ea typeface="华文行楷" panose="02010800040101010101" pitchFamily="2" charset="-122"/>
            </a:endParaRPr>
          </a:p>
          <a:p>
            <a:pPr>
              <a:lnSpc>
                <a:spcPct val="100000"/>
              </a:lnSpc>
              <a:spcBef>
                <a:spcPct val="0"/>
              </a:spcBef>
            </a:pPr>
            <a:endParaRPr lang="en-US" altLang="zh-CN" sz="2000" dirty="0" smtClean="0">
              <a:latin typeface="华文行楷" panose="02010800040101010101" pitchFamily="2" charset="-122"/>
              <a:ea typeface="华文行楷" panose="02010800040101010101" pitchFamily="2" charset="-122"/>
            </a:endParaRPr>
          </a:p>
          <a:p>
            <a:pPr algn="ctr" eaLnBrk="1" hangingPunct="1">
              <a:lnSpc>
                <a:spcPct val="100000"/>
              </a:lnSpc>
              <a:spcBef>
                <a:spcPct val="0"/>
              </a:spcBef>
              <a:buFontTx/>
              <a:buNone/>
            </a:pPr>
            <a:endParaRPr lang="zh-CN" altLang="en-US" sz="4000" dirty="0">
              <a:latin typeface="华文行楷" panose="02010800040101010101" pitchFamily="2" charset="-122"/>
              <a:ea typeface="华文行楷" panose="02010800040101010101" pitchFamily="2" charset="-122"/>
            </a:endParaRPr>
          </a:p>
        </p:txBody>
      </p:sp>
      <p:pic>
        <p:nvPicPr>
          <p:cNvPr id="6146" name="Picture 2"/>
          <p:cNvPicPr>
            <a:picLocks noChangeAspect="1" noChangeArrowheads="1"/>
          </p:cNvPicPr>
          <p:nvPr/>
        </p:nvPicPr>
        <p:blipFill>
          <a:blip r:embed="rId3" cstate="print"/>
          <a:srcRect/>
          <a:stretch>
            <a:fillRect/>
          </a:stretch>
        </p:blipFill>
        <p:spPr bwMode="auto">
          <a:xfrm>
            <a:off x="8217217" y="1566993"/>
            <a:ext cx="1236662" cy="1665917"/>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
          </a:effectLst>
        </p:spPr>
      </p:pic>
      <p:pic>
        <p:nvPicPr>
          <p:cNvPr id="6147" name="Picture 3"/>
          <p:cNvPicPr>
            <a:picLocks noChangeAspect="1" noChangeArrowheads="1"/>
          </p:cNvPicPr>
          <p:nvPr/>
        </p:nvPicPr>
        <p:blipFill>
          <a:blip r:embed="rId4" cstate="print"/>
          <a:srcRect/>
          <a:stretch>
            <a:fillRect/>
          </a:stretch>
        </p:blipFill>
        <p:spPr bwMode="auto">
          <a:xfrm>
            <a:off x="10063479" y="1540004"/>
            <a:ext cx="1193800" cy="1721827"/>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
          </a:effectLst>
        </p:spPr>
      </p:pic>
      <p:pic>
        <p:nvPicPr>
          <p:cNvPr id="6149" name="Picture 5"/>
          <p:cNvPicPr>
            <a:picLocks noChangeAspect="1" noChangeArrowheads="1"/>
          </p:cNvPicPr>
          <p:nvPr/>
        </p:nvPicPr>
        <p:blipFill>
          <a:blip r:embed="rId5" cstate="print"/>
          <a:srcRect/>
          <a:stretch>
            <a:fillRect/>
          </a:stretch>
        </p:blipFill>
        <p:spPr bwMode="auto">
          <a:xfrm>
            <a:off x="7653654" y="3352930"/>
            <a:ext cx="4133850" cy="232410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
          </a:effectLst>
        </p:spPr>
      </p:pic>
      <p:sp>
        <p:nvSpPr>
          <p:cNvPr id="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灵兽</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8" name="矩形 7"/>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9" name="矩形 8"/>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ustDataLst>
      <p:tags r:id="rId1"/>
    </p:custData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3"/>
          <p:cNvSpPr/>
          <p:nvPr/>
        </p:nvSpPr>
        <p:spPr>
          <a:xfrm>
            <a:off x="326644" y="1790700"/>
            <a:ext cx="5826125" cy="330143"/>
          </a:xfrm>
          <a:prstGeom prst="rect">
            <a:avLst/>
          </a:prstGeom>
          <a:noFill/>
          <a:ln w="9525">
            <a:noFill/>
          </a:ln>
        </p:spPr>
        <p:txBody>
          <a:bodyPr wrap="square" lIns="83110" tIns="41555" rIns="83110" bIns="41555" anchor="t">
            <a:spAutoFit/>
          </a:bodyPr>
          <a:lstStyle/>
          <a:p>
            <a:pPr lvl="0" indent="0" eaLnBrk="0" hangingPunct="0"/>
            <a:r>
              <a:rPr lang="zh-CN" altLang="en-US" sz="1600" dirty="0">
                <a:solidFill>
                  <a:srgbClr val="000000"/>
                </a:solidFill>
                <a:latin typeface="华文行楷" panose="02010800040101010101" pitchFamily="2" charset="-122"/>
                <a:ea typeface="华文行楷" panose="02010800040101010101" pitchFamily="2" charset="-122"/>
                <a:sym typeface="微软雅黑" panose="020B0503020204020204" pitchFamily="2" charset="-122"/>
              </a:rPr>
              <a:t>　   </a:t>
            </a:r>
            <a:endParaRPr lang="en-US" altLang="x-none" sz="1600" dirty="0">
              <a:solidFill>
                <a:srgbClr val="000000"/>
              </a:solidFill>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4" name="TextBox 13"/>
          <p:cNvSpPr/>
          <p:nvPr/>
        </p:nvSpPr>
        <p:spPr>
          <a:xfrm>
            <a:off x="745744" y="1590675"/>
            <a:ext cx="6261100" cy="4762125"/>
          </a:xfrm>
          <a:prstGeom prst="rect">
            <a:avLst/>
          </a:prstGeom>
          <a:noFill/>
          <a:ln w="9525">
            <a:noFill/>
          </a:ln>
        </p:spPr>
        <p:txBody>
          <a:bodyPr wrap="square" lIns="83110" tIns="41555" rIns="83110" bIns="41555" anchor="t">
            <a:spAutoFit/>
          </a:bodyPr>
          <a:lstStyle/>
          <a:p>
            <a:pPr marL="285750" lvl="0" indent="-285750" eaLnBrk="0" hangingPunct="0"/>
            <a:r>
              <a:rPr lang="zh-CN" altLang="en-US"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不设限定，还可以申请专利的个性称号</a:t>
            </a:r>
            <a:endParaRPr lang="en-US" altLang="zh-CN" sz="28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我想把我女朋友的名字展示出来</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我想把对她表白的话展示出来</a:t>
            </a:r>
            <a:endParaRPr lang="zh-CN" altLang="en-US" sz="2000" dirty="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我想把时下最流行的话展示出来</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我想用一个低调的背景</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我想要一个很长很长的称号</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r>
              <a:rPr lang="zh-CN" altLang="en-US" sz="2000" dirty="0" smtClean="0">
                <a:latin typeface="华文行楷" panose="02010800040101010101" pitchFamily="2" charset="-122"/>
                <a:ea typeface="华文行楷" panose="02010800040101010101" pitchFamily="2" charset="-122"/>
                <a:sym typeface="微软雅黑" panose="020B0503020204020204" pitchFamily="2" charset="-122"/>
              </a:rPr>
              <a:t>     。。。。。。</a:t>
            </a: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sz="2000" dirty="0" smtClean="0">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r>
              <a:rPr lang="zh-CN" altLang="en-US" sz="24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一切都可以，完全自由，完全自己做主，设定属于自己的专属称号。</a:t>
            </a:r>
            <a:endParaRPr lang="en-US" altLang="zh-CN" sz="24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buFont typeface="Wingdings" panose="05000000000000000000" charset="0"/>
              <a:buChar char="Ø"/>
            </a:pPr>
            <a:endParaRPr lang="en-US" altLang="zh-CN" sz="2000"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a:p>
            <a:pPr marL="285750" lvl="0" indent="-285750" eaLnBrk="0" hangingPunct="0"/>
            <a:r>
              <a:rPr lang="zh-CN" altLang="en-US" sz="2400" b="1" dirty="0" smtClean="0">
                <a:solidFill>
                  <a:srgbClr val="08935B"/>
                </a:solidFill>
                <a:latin typeface="华文行楷" panose="02010800040101010101" pitchFamily="2" charset="-122"/>
                <a:ea typeface="华文行楷" panose="02010800040101010101" pitchFamily="2" charset="-122"/>
                <a:sym typeface="微软雅黑" panose="020B0503020204020204" pitchFamily="2" charset="-122"/>
              </a:rPr>
              <a:t>还可以申请称号专利，如果要使用专利称号，需要经过专利玩家的同意哦。</a:t>
            </a:r>
            <a:endParaRPr lang="zh-CN" altLang="en-US" sz="2400" b="1" dirty="0">
              <a:solidFill>
                <a:srgbClr val="08935B"/>
              </a:solidFill>
              <a:latin typeface="华文行楷" panose="02010800040101010101" pitchFamily="2" charset="-122"/>
              <a:ea typeface="华文行楷" panose="02010800040101010101" pitchFamily="2" charset="-122"/>
              <a:sym typeface="微软雅黑" panose="020B0503020204020204" pitchFamily="2" charset="-122"/>
            </a:endParaRPr>
          </a:p>
        </p:txBody>
      </p:sp>
      <p:pic>
        <p:nvPicPr>
          <p:cNvPr id="5" name="图片 4" descr="timg (10).jpg"/>
          <p:cNvPicPr>
            <a:picLocks noChangeAspect="1"/>
          </p:cNvPicPr>
          <p:nvPr/>
        </p:nvPicPr>
        <p:blipFill>
          <a:blip r:embed="rId2" cstate="print"/>
          <a:stretch>
            <a:fillRect/>
          </a:stretch>
        </p:blipFill>
        <p:spPr>
          <a:xfrm>
            <a:off x="9457944" y="3860800"/>
            <a:ext cx="2514600" cy="2286000"/>
          </a:xfrm>
          <a:prstGeom prst="rect">
            <a:avLst/>
          </a:prstGeom>
          <a:ln>
            <a:noFill/>
          </a:ln>
          <a:effectLst>
            <a:softEdge rad="112500"/>
          </a:effectLst>
        </p:spPr>
      </p:pic>
      <p:pic>
        <p:nvPicPr>
          <p:cNvPr id="6" name="图片 5" descr="timg (9).jpg"/>
          <p:cNvPicPr>
            <a:picLocks noChangeAspect="1"/>
          </p:cNvPicPr>
          <p:nvPr/>
        </p:nvPicPr>
        <p:blipFill>
          <a:blip r:embed="rId3" cstate="print"/>
          <a:stretch>
            <a:fillRect/>
          </a:stretch>
        </p:blipFill>
        <p:spPr>
          <a:xfrm>
            <a:off x="9516669" y="1427480"/>
            <a:ext cx="2295550" cy="2179320"/>
          </a:xfrm>
          <a:prstGeom prst="rect">
            <a:avLst/>
          </a:prstGeom>
          <a:ln>
            <a:noFill/>
          </a:ln>
          <a:effectLst>
            <a:softEdge rad="112500"/>
          </a:effectLst>
        </p:spPr>
      </p:pic>
      <p:pic>
        <p:nvPicPr>
          <p:cNvPr id="7" name="图片 6" descr="timg (11).jpg"/>
          <p:cNvPicPr>
            <a:picLocks noChangeAspect="1"/>
          </p:cNvPicPr>
          <p:nvPr/>
        </p:nvPicPr>
        <p:blipFill>
          <a:blip r:embed="rId4" cstate="print"/>
          <a:stretch>
            <a:fillRect/>
          </a:stretch>
        </p:blipFill>
        <p:spPr>
          <a:xfrm>
            <a:off x="7006844" y="3880678"/>
            <a:ext cx="2438400" cy="2266122"/>
          </a:xfrm>
          <a:prstGeom prst="rect">
            <a:avLst/>
          </a:prstGeom>
          <a:ln>
            <a:noFill/>
          </a:ln>
          <a:effectLst>
            <a:softEdge rad="112500"/>
          </a:effectLst>
        </p:spPr>
      </p:pic>
      <p:pic>
        <p:nvPicPr>
          <p:cNvPr id="8" name="图片 7" descr="timg (13).jpg"/>
          <p:cNvPicPr>
            <a:picLocks noChangeAspect="1"/>
          </p:cNvPicPr>
          <p:nvPr/>
        </p:nvPicPr>
        <p:blipFill>
          <a:blip r:embed="rId5" cstate="print"/>
          <a:stretch>
            <a:fillRect/>
          </a:stretch>
        </p:blipFill>
        <p:spPr>
          <a:xfrm>
            <a:off x="7425944" y="1346200"/>
            <a:ext cx="1777999" cy="2553024"/>
          </a:xfrm>
          <a:prstGeom prst="rect">
            <a:avLst/>
          </a:prstGeom>
          <a:ln>
            <a:noFill/>
          </a:ln>
          <a:effectLst>
            <a:softEdge rad="112500"/>
          </a:effectLst>
        </p:spPr>
      </p:pic>
      <p:sp>
        <p:nvSpPr>
          <p:cNvPr id="9"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自由称号</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10" name="矩形 9"/>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11" name="矩形 10"/>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8"/>
          <p:cNvSpPr/>
          <p:nvPr/>
        </p:nvSpPr>
        <p:spPr>
          <a:xfrm>
            <a:off x="403225" y="1193800"/>
            <a:ext cx="6410325" cy="2343002"/>
          </a:xfrm>
          <a:prstGeom prst="rect">
            <a:avLst/>
          </a:prstGeom>
          <a:noFill/>
          <a:ln w="9525">
            <a:noFill/>
            <a:miter/>
          </a:ln>
        </p:spPr>
        <p:txBody>
          <a:bodyPr wrap="square" lIns="83110" tIns="41555" rIns="83110" bIns="41555" anchor="t">
            <a:spAutoFit/>
          </a:bodyPr>
          <a:lstStyle/>
          <a:p>
            <a:pPr lvl="0" indent="0" eaLnBrk="0" hangingPunct="0">
              <a:lnSpc>
                <a:spcPct val="140000"/>
              </a:lnSpc>
            </a:pPr>
            <a:endParaRPr lang="zh-CN" altLang="en-US" sz="1800" dirty="0">
              <a:solidFill>
                <a:srgbClr val="000000"/>
              </a:solidFill>
              <a:latin typeface="华文行楷" panose="02010800040101010101" pitchFamily="2" charset="-122"/>
              <a:ea typeface="华文行楷" panose="02010800040101010101" pitchFamily="2" charset="-122"/>
              <a:sym typeface="微软雅黑" panose="020B0503020204020204" pitchFamily="2" charset="-122"/>
            </a:endParaRPr>
          </a:p>
          <a:p>
            <a:pPr lvl="0" indent="0" eaLnBrk="0" hangingPunct="0">
              <a:lnSpc>
                <a:spcPct val="140000"/>
              </a:lnSpc>
            </a:pPr>
            <a:r>
              <a:rPr lang="zh-CN" altLang="en-US" sz="1800" dirty="0">
                <a:solidFill>
                  <a:srgbClr val="000000"/>
                </a:solidFill>
                <a:latin typeface="华文行楷" panose="02010800040101010101" pitchFamily="2" charset="-122"/>
                <a:ea typeface="华文行楷" panose="02010800040101010101" pitchFamily="2" charset="-122"/>
                <a:sym typeface="微软雅黑" panose="020B0503020204020204" pitchFamily="2" charset="-122"/>
              </a:rPr>
              <a:t>   </a:t>
            </a:r>
            <a:r>
              <a:rPr lang="zh-CN" altLang="en-US" sz="1800" dirty="0">
                <a:solidFill>
                  <a:schemeClr val="tx1"/>
                </a:solidFill>
                <a:latin typeface="华文行楷" panose="02010800040101010101" pitchFamily="2" charset="-122"/>
                <a:ea typeface="华文行楷" panose="02010800040101010101" pitchFamily="2" charset="-122"/>
                <a:sym typeface="微软雅黑" panose="020B0503020204020204" pitchFamily="2" charset="-122"/>
              </a:rPr>
              <a:t>  通过</a:t>
            </a:r>
            <a:r>
              <a:rPr lang="zh-CN" altLang="en-US" sz="2000" b="1" dirty="0">
                <a:solidFill>
                  <a:srgbClr val="08935B"/>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sym typeface="微软雅黑" panose="020B0503020204020204" pitchFamily="2" charset="-122"/>
              </a:rPr>
              <a:t>镜像技术</a:t>
            </a:r>
            <a:r>
              <a:rPr lang="zh-CN" altLang="en-US" sz="1800" dirty="0">
                <a:solidFill>
                  <a:schemeClr val="tx1"/>
                </a:solidFill>
                <a:latin typeface="华文行楷" panose="02010800040101010101" pitchFamily="2" charset="-122"/>
                <a:ea typeface="华文行楷" panose="02010800040101010101" pitchFamily="2" charset="-122"/>
                <a:sym typeface="微软雅黑" panose="020B0503020204020204" pitchFamily="2" charset="-122"/>
              </a:rPr>
              <a:t>，实现特定剧情场景与野外地图的无缝转换，不再让切换地图的</a:t>
            </a:r>
            <a:r>
              <a:rPr lang="en-US" altLang="zh-CN" sz="1800" dirty="0">
                <a:solidFill>
                  <a:schemeClr val="tx1"/>
                </a:solidFill>
                <a:ea typeface="华文行楷" panose="02010800040101010101" pitchFamily="2" charset="-122"/>
                <a:sym typeface="微软雅黑" panose="020B0503020204020204" pitchFamily="2" charset="-122"/>
              </a:rPr>
              <a:t>LOADING</a:t>
            </a:r>
            <a:r>
              <a:rPr lang="zh-CN" altLang="en-US" sz="1800" dirty="0">
                <a:solidFill>
                  <a:schemeClr val="tx1"/>
                </a:solidFill>
                <a:latin typeface="华文行楷" panose="02010800040101010101" pitchFamily="2" charset="-122"/>
                <a:ea typeface="华文行楷" panose="02010800040101010101" pitchFamily="2" charset="-122"/>
                <a:sym typeface="微软雅黑" panose="020B0503020204020204" pitchFamily="2" charset="-122"/>
              </a:rPr>
              <a:t>进度条成为沉浸式游戏体验的障碍。当剧情触发之时，原本安宁祥和的山间幽境可以立刻变为厮杀的战场，风轻云淡迅速化为烽火残阳。</a:t>
            </a:r>
          </a:p>
          <a:p>
            <a:pPr lvl="0" indent="0" eaLnBrk="0" hangingPunct="0"/>
            <a:endParaRPr lang="zh-CN" altLang="en-US" sz="1800" dirty="0">
              <a:solidFill>
                <a:srgbClr val="000000"/>
              </a:solidFill>
              <a:latin typeface="华文行楷" panose="02010800040101010101" pitchFamily="2" charset="-122"/>
              <a:ea typeface="华文行楷" panose="02010800040101010101" pitchFamily="2" charset="-122"/>
              <a:sym typeface="微软雅黑" panose="020B0503020204020204" pitchFamily="2" charset="-122"/>
            </a:endParaRPr>
          </a:p>
        </p:txBody>
      </p:sp>
      <p:sp>
        <p:nvSpPr>
          <p:cNvPr id="29703" name="TextBox 18"/>
          <p:cNvSpPr/>
          <p:nvPr/>
        </p:nvSpPr>
        <p:spPr>
          <a:xfrm>
            <a:off x="4551680" y="4053205"/>
            <a:ext cx="6919913" cy="2453801"/>
          </a:xfrm>
          <a:prstGeom prst="rect">
            <a:avLst/>
          </a:prstGeom>
          <a:noFill/>
          <a:ln w="9525">
            <a:noFill/>
            <a:miter/>
          </a:ln>
        </p:spPr>
        <p:txBody>
          <a:bodyPr wrap="square" lIns="83110" tIns="41555" rIns="83110" bIns="41555" anchor="t">
            <a:spAutoFit/>
          </a:bodyPr>
          <a:lstStyle/>
          <a:p>
            <a:pPr lvl="0" eaLnBrk="0" fontAlgn="base" hangingPunct="0">
              <a:lnSpc>
                <a:spcPct val="140000"/>
              </a:lnSpc>
            </a:pPr>
            <a:r>
              <a:rPr lang="zh-CN" altLang="en-US" sz="1800" b="1"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    </a:t>
            </a:r>
            <a:r>
              <a:rPr lang="zh-CN" altLang="en-US" sz="1800"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除了镜像技术之外，细节之处的游戏体验也将至善至美。游戏中充分运用</a:t>
            </a:r>
            <a:r>
              <a:rPr lang="zh-CN" altLang="en-US" sz="2000" b="1" strike="noStrike" noProof="1">
                <a:solidFill>
                  <a:srgbClr val="08935B"/>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微软雅黑" panose="020B0503020204020204" pitchFamily="2" charset="-122"/>
              </a:rPr>
              <a:t>实时演算技术</a:t>
            </a:r>
            <a:r>
              <a:rPr lang="zh-CN" altLang="en-US" sz="1800"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，根据玩家的行为快速计算出属于玩家自己的剧情场景。音效方面，游戏剧情中无论</a:t>
            </a:r>
            <a:r>
              <a:rPr lang="en-US" altLang="x-none" sz="1800" strike="noStrike" noProof="1">
                <a:solidFill>
                  <a:schemeClr val="tx1"/>
                </a:solidFill>
                <a:ea typeface="华文行楷" panose="02010800040101010101" pitchFamily="2" charset="-122"/>
                <a:cs typeface="+mn-ea"/>
                <a:sym typeface="微软雅黑" panose="020B0503020204020204" pitchFamily="2" charset="-122"/>
              </a:rPr>
              <a:t>NPC</a:t>
            </a:r>
            <a:r>
              <a:rPr lang="zh-CN" altLang="en-US" sz="1800"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、主角、</a:t>
            </a:r>
            <a:r>
              <a:rPr lang="en-US" altLang="x-none" sz="1800" strike="noStrike" noProof="1">
                <a:solidFill>
                  <a:schemeClr val="tx1"/>
                </a:solidFill>
                <a:ea typeface="华文行楷" panose="02010800040101010101" pitchFamily="2" charset="-122"/>
                <a:cs typeface="+mn-ea"/>
                <a:sym typeface="微软雅黑" panose="020B0503020204020204" pitchFamily="2" charset="-122"/>
              </a:rPr>
              <a:t>Boss</a:t>
            </a:r>
            <a:r>
              <a:rPr lang="zh-CN" altLang="en-US" sz="1800"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，甚至小怪，都拥有自己的特有的角色配音。这一切无疑将使得游戏的带入感陡增，进一步体现沉浸式的游戏世界。</a:t>
            </a:r>
          </a:p>
          <a:p>
            <a:pPr lvl="0" eaLnBrk="0" fontAlgn="base" hangingPunct="0">
              <a:lnSpc>
                <a:spcPct val="140000"/>
              </a:lnSpc>
            </a:pPr>
            <a:r>
              <a:rPr lang="zh-CN" altLang="en-US" sz="1800" strike="noStrike" noProof="1">
                <a:solidFill>
                  <a:schemeClr val="tx1"/>
                </a:solidFill>
                <a:latin typeface="华文行楷" panose="02010800040101010101" pitchFamily="2" charset="-122"/>
                <a:ea typeface="华文行楷" panose="02010800040101010101" pitchFamily="2" charset="-122"/>
                <a:cs typeface="+mn-ea"/>
                <a:sym typeface="微软雅黑" panose="020B0503020204020204" pitchFamily="2" charset="-122"/>
              </a:rPr>
              <a:t>    </a:t>
            </a:r>
          </a:p>
        </p:txBody>
      </p:sp>
      <p:pic>
        <p:nvPicPr>
          <p:cNvPr id="36869" name="图片 1"/>
          <p:cNvPicPr>
            <a:picLocks noChangeAspect="1"/>
          </p:cNvPicPr>
          <p:nvPr/>
        </p:nvPicPr>
        <p:blipFill>
          <a:blip r:embed="rId2"/>
          <a:stretch>
            <a:fillRect/>
          </a:stretch>
        </p:blipFill>
        <p:spPr>
          <a:xfrm>
            <a:off x="6992938" y="1347788"/>
            <a:ext cx="4202112" cy="2225675"/>
          </a:xfrm>
          <a:prstGeom prst="rect">
            <a:avLst/>
          </a:prstGeom>
          <a:noFill/>
          <a:ln w="9525">
            <a:noFill/>
          </a:ln>
          <a:effectLst>
            <a:softEdge rad="31750"/>
          </a:effectLst>
        </p:spPr>
      </p:pic>
      <p:pic>
        <p:nvPicPr>
          <p:cNvPr id="36870" name="图片 3"/>
          <p:cNvPicPr>
            <a:picLocks noChangeAspect="1"/>
          </p:cNvPicPr>
          <p:nvPr/>
        </p:nvPicPr>
        <p:blipFill>
          <a:blip r:embed="rId3"/>
          <a:stretch>
            <a:fillRect/>
          </a:stretch>
        </p:blipFill>
        <p:spPr>
          <a:xfrm>
            <a:off x="638175" y="3965575"/>
            <a:ext cx="3919538" cy="2124075"/>
          </a:xfrm>
          <a:prstGeom prst="rect">
            <a:avLst/>
          </a:prstGeom>
          <a:noFill/>
          <a:ln w="9525">
            <a:noFill/>
          </a:ln>
          <a:effectLst>
            <a:softEdge rad="31750"/>
          </a:effectLst>
        </p:spPr>
      </p:pic>
      <p:sp>
        <p:nvSpPr>
          <p:cNvPr id="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镜像技术</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8" name="矩形 7"/>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9" name="矩形 8"/>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nvPicPr>
        <p:blipFill>
          <a:blip r:embed="rId2">
            <a:extLst>
              <a:ext uri="{28A0092B-C50C-407E-A947-70E740481C1C}">
                <a14:useLocalDpi xmlns:a14="http://schemas.microsoft.com/office/drawing/2010/main" val="0"/>
              </a:ext>
            </a:extLst>
          </a:blip>
          <a:stretch>
            <a:fillRect/>
          </a:stretch>
        </p:blipFill>
        <p:spPr>
          <a:xfrm>
            <a:off x="6316824" y="590229"/>
            <a:ext cx="5322234" cy="2862098"/>
          </a:xfrm>
          <a:prstGeom prst="roundRect">
            <a:avLst>
              <a:gd name="adj" fmla="val 8594"/>
            </a:avLst>
          </a:prstGeom>
          <a:solidFill>
            <a:srgbClr val="FFFFFF">
              <a:shade val="85000"/>
            </a:srgbClr>
          </a:solidFill>
          <a:ln>
            <a:noFill/>
          </a:ln>
          <a:effectLst>
            <a:softEdge rad="31750"/>
          </a:effectLst>
        </p:spPr>
      </p:pic>
      <p:sp>
        <p:nvSpPr>
          <p:cNvPr id="4" name="剪去对角的矩形 3"/>
          <p:cNvSpPr/>
          <p:nvPr/>
        </p:nvSpPr>
        <p:spPr>
          <a:xfrm>
            <a:off x="2199880" y="1737244"/>
            <a:ext cx="2331720" cy="652043"/>
          </a:xfrm>
          <a:prstGeom prst="snip2DiagRect">
            <a:avLst/>
          </a:prstGeom>
          <a:solidFill>
            <a:srgbClr val="08935B"/>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物理空气扭曲</a:t>
            </a:r>
            <a:endParaRPr lang="zh-CN" altLang="en-US" dirty="0">
              <a:latin typeface="华文行楷" panose="02010800040101010101" pitchFamily="2" charset="-122"/>
              <a:ea typeface="华文行楷" panose="02010800040101010101" pitchFamily="2" charset="-122"/>
            </a:endParaRPr>
          </a:p>
        </p:txBody>
      </p:sp>
      <p:sp>
        <p:nvSpPr>
          <p:cNvPr id="5" name="剪去对角的矩形 4"/>
          <p:cNvSpPr/>
          <p:nvPr/>
        </p:nvSpPr>
        <p:spPr>
          <a:xfrm>
            <a:off x="7775505" y="4615930"/>
            <a:ext cx="2404872" cy="688342"/>
          </a:xfrm>
          <a:prstGeom prst="snip2DiagRect">
            <a:avLst/>
          </a:prstGeom>
          <a:solidFill>
            <a:srgbClr val="08935B"/>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物理动态破碎</a:t>
            </a:r>
            <a:endParaRPr lang="zh-CN" altLang="en-US" dirty="0">
              <a:latin typeface="华文行楷" panose="02010800040101010101" pitchFamily="2" charset="-122"/>
              <a:ea typeface="华文行楷" panose="020108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703905" y="3536302"/>
            <a:ext cx="5323671" cy="2847599"/>
          </a:xfrm>
          <a:prstGeom prst="roundRect">
            <a:avLst>
              <a:gd name="adj" fmla="val 8594"/>
            </a:avLst>
          </a:prstGeom>
          <a:solidFill>
            <a:srgbClr val="FFFFFF">
              <a:shade val="85000"/>
            </a:srgbClr>
          </a:solidFill>
          <a:ln>
            <a:noFill/>
          </a:ln>
          <a:effectLst>
            <a:softEdge rad="31750"/>
          </a:effectLst>
        </p:spPr>
      </p:pic>
      <p:sp>
        <p:nvSpPr>
          <p:cNvPr id="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8935B"/>
                </a:solidFill>
                <a:latin typeface="华文行楷" panose="02010800040101010101" pitchFamily="2" charset="-122"/>
                <a:ea typeface="华文行楷" panose="02010800040101010101" pitchFamily="2" charset="-122"/>
              </a:rPr>
              <a:t>炫酷</a:t>
            </a:r>
            <a:r>
              <a:rPr lang="zh-CN" altLang="en-US" sz="3600" b="1" dirty="0">
                <a:solidFill>
                  <a:srgbClr val="08935B"/>
                </a:solidFill>
                <a:latin typeface="华文行楷" panose="02010800040101010101" pitchFamily="2" charset="-122"/>
                <a:ea typeface="华文行楷" panose="02010800040101010101" pitchFamily="2" charset="-122"/>
              </a:rPr>
              <a:t>技术</a:t>
            </a:r>
            <a:endParaRPr lang="en-US" altLang="zh-CN" sz="3600" b="1" dirty="0" smtClean="0">
              <a:solidFill>
                <a:srgbClr val="08935B"/>
              </a:solidFill>
              <a:latin typeface="华文行楷" panose="02010800040101010101" pitchFamily="2" charset="-122"/>
              <a:ea typeface="华文行楷" panose="02010800040101010101" pitchFamily="2" charset="-122"/>
            </a:endParaRPr>
          </a:p>
        </p:txBody>
      </p:sp>
      <p:sp>
        <p:nvSpPr>
          <p:cNvPr id="9" name="矩形 8"/>
          <p:cNvSpPr/>
          <p:nvPr/>
        </p:nvSpPr>
        <p:spPr>
          <a:xfrm>
            <a:off x="-22578" y="-11289"/>
            <a:ext cx="485422"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10" name="矩形 9"/>
          <p:cNvSpPr/>
          <p:nvPr/>
        </p:nvSpPr>
        <p:spPr>
          <a:xfrm>
            <a:off x="528927" y="-11290"/>
            <a:ext cx="174978" cy="496711"/>
          </a:xfrm>
          <a:prstGeom prst="rect">
            <a:avLst/>
          </a:prstGeom>
          <a:solidFill>
            <a:srgbClr val="0893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p:cNvSpPr>
            <a:spLocks noChangeArrowheads="1"/>
          </p:cNvSpPr>
          <p:nvPr/>
        </p:nvSpPr>
        <p:spPr bwMode="auto">
          <a:xfrm>
            <a:off x="4159613" y="3035483"/>
            <a:ext cx="424815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4400" b="1" dirty="0" smtClean="0">
                <a:solidFill>
                  <a:schemeClr val="accent2"/>
                </a:solidFill>
                <a:latin typeface="华文行楷" panose="02010800040101010101" pitchFamily="2" charset="-122"/>
                <a:ea typeface="华文行楷" panose="02010800040101010101" pitchFamily="2" charset="-122"/>
                <a:sym typeface="微软雅黑" panose="020B0503020204020204" pitchFamily="34" charset="-122"/>
              </a:rPr>
              <a:t>Part.4 </a:t>
            </a:r>
            <a:r>
              <a:rPr lang="zh-CN" altLang="en-US" sz="4400" b="1" dirty="0" smtClean="0">
                <a:solidFill>
                  <a:srgbClr val="ED7D31"/>
                </a:solidFill>
                <a:latin typeface="华文行楷" panose="02010800040101010101" pitchFamily="2" charset="-122"/>
                <a:ea typeface="华文行楷" panose="02010800040101010101" pitchFamily="2" charset="-122"/>
                <a:sym typeface="微软雅黑" panose="020B0503020204020204" pitchFamily="34" charset="-122"/>
              </a:rPr>
              <a:t>产品</a:t>
            </a:r>
            <a:r>
              <a:rPr lang="zh-CN" altLang="en-US" sz="4400" b="1" dirty="0" smtClean="0">
                <a:solidFill>
                  <a:schemeClr val="accent2"/>
                </a:solidFill>
                <a:latin typeface="华文行楷" panose="02010800040101010101" pitchFamily="2" charset="-122"/>
                <a:ea typeface="华文行楷" panose="02010800040101010101" pitchFamily="2" charset="-122"/>
                <a:sym typeface="微软雅黑" panose="020B0503020204020204" pitchFamily="34" charset="-122"/>
              </a:rPr>
              <a:t>内容</a:t>
            </a:r>
            <a:endParaRPr lang="zh-CN" altLang="en-US" sz="4400" b="1" dirty="0">
              <a:solidFill>
                <a:schemeClr val="accent2"/>
              </a:solidFill>
              <a:latin typeface="华文行楷" panose="02010800040101010101" pitchFamily="2" charset="-122"/>
              <a:ea typeface="华文行楷"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117400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p:cNvSpPr>
            <a:spLocks noChangeArrowheads="1"/>
          </p:cNvSpPr>
          <p:nvPr/>
        </p:nvSpPr>
        <p:spPr bwMode="auto">
          <a:xfrm>
            <a:off x="4313286" y="2949758"/>
            <a:ext cx="3851000" cy="769441"/>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r>
              <a:rPr lang="en-US" altLang="zh-CN" sz="4400" b="1" dirty="0">
                <a:solidFill>
                  <a:srgbClr val="00B0F0"/>
                </a:solidFill>
                <a:latin typeface="华文行楷" panose="02010800040101010101" pitchFamily="2" charset="-122"/>
                <a:ea typeface="华文行楷" panose="02010800040101010101" pitchFamily="2" charset="-122"/>
                <a:sym typeface="微软雅黑" panose="020B0503020204020204" pitchFamily="34" charset="-122"/>
              </a:rPr>
              <a:t>Part.1 </a:t>
            </a:r>
            <a:r>
              <a:rPr lang="zh-CN" altLang="en-US" sz="4400" b="1" dirty="0">
                <a:solidFill>
                  <a:srgbClr val="00B0F0"/>
                </a:solidFill>
                <a:latin typeface="华文行楷" panose="02010800040101010101" pitchFamily="2" charset="-122"/>
                <a:ea typeface="华文行楷" panose="02010800040101010101" pitchFamily="2" charset="-122"/>
                <a:sym typeface="微软雅黑" panose="020B0503020204020204" pitchFamily="34" charset="-122"/>
              </a:rPr>
              <a:t>产品概述</a:t>
            </a:r>
          </a:p>
        </p:txBody>
      </p:sp>
    </p:spTree>
    <p:extLst>
      <p:ext uri="{BB962C8B-B14F-4D97-AF65-F5344CB8AC3E}">
        <p14:creationId xmlns:p14="http://schemas.microsoft.com/office/powerpoint/2010/main" val="117400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ED7D31"/>
                </a:solidFill>
                <a:latin typeface="华文行楷" panose="02010800040101010101" pitchFamily="2" charset="-122"/>
                <a:ea typeface="华文行楷" panose="02010800040101010101" pitchFamily="2" charset="-122"/>
              </a:rPr>
              <a:t>产品框架</a:t>
            </a:r>
            <a:endParaRPr lang="en-US" altLang="zh-CN" sz="3600" b="1" dirty="0" smtClean="0">
              <a:solidFill>
                <a:srgbClr val="ED7D31"/>
              </a:solidFill>
              <a:latin typeface="华文行楷" panose="02010800040101010101" pitchFamily="2" charset="-122"/>
              <a:ea typeface="华文行楷" panose="02010800040101010101" pitchFamily="2" charset="-122"/>
            </a:endParaRPr>
          </a:p>
        </p:txBody>
      </p:sp>
      <p:sp>
        <p:nvSpPr>
          <p:cNvPr id="44" name="矩形 43"/>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5" name="矩形 44"/>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6" name="圆角矩形 45"/>
          <p:cNvSpPr/>
          <p:nvPr/>
        </p:nvSpPr>
        <p:spPr>
          <a:xfrm>
            <a:off x="795654" y="3356560"/>
            <a:ext cx="1259540" cy="410090"/>
          </a:xfrm>
          <a:prstGeom prst="round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产品框架</a:t>
            </a:r>
            <a:endParaRPr lang="zh-CN" altLang="en-US" dirty="0">
              <a:latin typeface="华文行楷" panose="02010800040101010101" pitchFamily="2" charset="-122"/>
              <a:ea typeface="华文行楷" panose="02010800040101010101" pitchFamily="2" charset="-122"/>
            </a:endParaRPr>
          </a:p>
        </p:txBody>
      </p:sp>
      <p:sp>
        <p:nvSpPr>
          <p:cNvPr id="47" name="圆角矩形 46"/>
          <p:cNvSpPr/>
          <p:nvPr/>
        </p:nvSpPr>
        <p:spPr>
          <a:xfrm>
            <a:off x="2896167" y="3009488"/>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smtClean="0">
                <a:latin typeface="+mn-ea"/>
              </a:rPr>
              <a:t>PVE</a:t>
            </a:r>
            <a:endParaRPr lang="zh-CN" altLang="en-US" dirty="0">
              <a:latin typeface="+mn-ea"/>
            </a:endParaRPr>
          </a:p>
        </p:txBody>
      </p:sp>
      <p:sp>
        <p:nvSpPr>
          <p:cNvPr id="48" name="圆角矩形 47"/>
          <p:cNvSpPr/>
          <p:nvPr/>
        </p:nvSpPr>
        <p:spPr>
          <a:xfrm>
            <a:off x="2896167" y="3863030"/>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latin typeface="+mn-ea"/>
              </a:rPr>
              <a:t>PVP</a:t>
            </a:r>
            <a:endParaRPr lang="zh-CN" altLang="en-US" dirty="0">
              <a:latin typeface="+mn-ea"/>
            </a:endParaRPr>
          </a:p>
        </p:txBody>
      </p:sp>
      <p:sp>
        <p:nvSpPr>
          <p:cNvPr id="49" name="圆角矩形 48"/>
          <p:cNvSpPr/>
          <p:nvPr/>
        </p:nvSpPr>
        <p:spPr>
          <a:xfrm>
            <a:off x="2896167" y="1302405"/>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华文行楷" panose="02010800040101010101" pitchFamily="2" charset="-122"/>
                <a:ea typeface="华文行楷" panose="02010800040101010101" pitchFamily="2" charset="-122"/>
              </a:rPr>
              <a:t>养成</a:t>
            </a:r>
            <a:r>
              <a:rPr lang="zh-CN" altLang="en-US" dirty="0" smtClean="0">
                <a:latin typeface="华文行楷" panose="02010800040101010101" pitchFamily="2" charset="-122"/>
                <a:ea typeface="华文行楷" panose="02010800040101010101" pitchFamily="2" charset="-122"/>
              </a:rPr>
              <a:t>线</a:t>
            </a:r>
            <a:endParaRPr lang="zh-CN" altLang="en-US" dirty="0">
              <a:latin typeface="华文行楷" panose="02010800040101010101" pitchFamily="2" charset="-122"/>
              <a:ea typeface="华文行楷" panose="02010800040101010101" pitchFamily="2" charset="-122"/>
            </a:endParaRPr>
          </a:p>
        </p:txBody>
      </p:sp>
      <p:sp>
        <p:nvSpPr>
          <p:cNvPr id="50" name="圆角矩形 49"/>
          <p:cNvSpPr/>
          <p:nvPr/>
        </p:nvSpPr>
        <p:spPr>
          <a:xfrm>
            <a:off x="2896167" y="2155947"/>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华文行楷" panose="02010800040101010101" pitchFamily="2" charset="-122"/>
                <a:ea typeface="华文行楷" panose="02010800040101010101" pitchFamily="2" charset="-122"/>
              </a:rPr>
              <a:t>社交</a:t>
            </a:r>
          </a:p>
        </p:txBody>
      </p:sp>
      <p:sp>
        <p:nvSpPr>
          <p:cNvPr id="51" name="圆角矩形 50"/>
          <p:cNvSpPr/>
          <p:nvPr/>
        </p:nvSpPr>
        <p:spPr>
          <a:xfrm>
            <a:off x="2896167" y="4716571"/>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华文行楷" panose="02010800040101010101" pitchFamily="2" charset="-122"/>
                <a:ea typeface="华文行楷" panose="02010800040101010101" pitchFamily="2" charset="-122"/>
              </a:rPr>
              <a:t>经济</a:t>
            </a:r>
            <a:r>
              <a:rPr lang="zh-CN" altLang="en-US" dirty="0" smtClean="0">
                <a:latin typeface="华文行楷" panose="02010800040101010101" pitchFamily="2" charset="-122"/>
                <a:ea typeface="华文行楷" panose="02010800040101010101" pitchFamily="2" charset="-122"/>
              </a:rPr>
              <a:t>系统</a:t>
            </a:r>
            <a:endParaRPr lang="zh-CN" altLang="en-US" dirty="0">
              <a:latin typeface="华文行楷" panose="02010800040101010101" pitchFamily="2" charset="-122"/>
              <a:ea typeface="华文行楷" panose="02010800040101010101" pitchFamily="2" charset="-122"/>
            </a:endParaRPr>
          </a:p>
        </p:txBody>
      </p:sp>
      <p:cxnSp>
        <p:nvCxnSpPr>
          <p:cNvPr id="3" name="直接箭头连接符 2"/>
          <p:cNvCxnSpPr>
            <a:stCxn id="46" idx="3"/>
          </p:cNvCxnSpPr>
          <p:nvPr/>
        </p:nvCxnSpPr>
        <p:spPr>
          <a:xfrm flipV="1">
            <a:off x="2055194" y="3207044"/>
            <a:ext cx="840973" cy="35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46" idx="3"/>
          </p:cNvCxnSpPr>
          <p:nvPr/>
        </p:nvCxnSpPr>
        <p:spPr>
          <a:xfrm>
            <a:off x="2055194" y="3561605"/>
            <a:ext cx="840973" cy="498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6" idx="3"/>
          </p:cNvCxnSpPr>
          <p:nvPr/>
        </p:nvCxnSpPr>
        <p:spPr>
          <a:xfrm flipV="1">
            <a:off x="2055194" y="1499962"/>
            <a:ext cx="840973" cy="20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6" idx="3"/>
          </p:cNvCxnSpPr>
          <p:nvPr/>
        </p:nvCxnSpPr>
        <p:spPr>
          <a:xfrm flipV="1">
            <a:off x="2055194" y="2353504"/>
            <a:ext cx="840973" cy="120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6" idx="3"/>
          </p:cNvCxnSpPr>
          <p:nvPr/>
        </p:nvCxnSpPr>
        <p:spPr>
          <a:xfrm>
            <a:off x="2055194" y="3561605"/>
            <a:ext cx="840973" cy="135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4366910" y="1302404"/>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多样性的养成线，既包含能力相关，也包含纯外观展示，也有能力外观相结合</a:t>
            </a:r>
            <a:endParaRPr lang="en-US" altLang="zh-CN" sz="1400" dirty="0" smtClean="0">
              <a:latin typeface="华文行楷" panose="02010800040101010101" pitchFamily="2" charset="-122"/>
              <a:ea typeface="华文行楷" panose="02010800040101010101" pitchFamily="2" charset="-122"/>
            </a:endParaRPr>
          </a:p>
          <a:p>
            <a:pPr algn="ctr"/>
            <a:r>
              <a:rPr lang="zh-CN" altLang="en-US" sz="1400" dirty="0">
                <a:latin typeface="华文行楷" panose="02010800040101010101" pitchFamily="2" charset="-122"/>
                <a:ea typeface="华文行楷" panose="02010800040101010101" pitchFamily="2" charset="-122"/>
              </a:rPr>
              <a:t>以相对较低性价比出售能力，</a:t>
            </a:r>
            <a:r>
              <a:rPr lang="zh-CN" altLang="en-US" sz="1400" dirty="0" smtClean="0">
                <a:latin typeface="华文行楷" panose="02010800040101010101" pitchFamily="2" charset="-122"/>
                <a:ea typeface="华文行楷" panose="02010800040101010101" pitchFamily="2" charset="-122"/>
              </a:rPr>
              <a:t>保证在</a:t>
            </a:r>
            <a:r>
              <a:rPr lang="zh-CN" altLang="en-US" sz="1400" dirty="0">
                <a:latin typeface="华文行楷" panose="02010800040101010101" pitchFamily="2" charset="-122"/>
                <a:ea typeface="华文行楷" panose="02010800040101010101" pitchFamily="2" charset="-122"/>
              </a:rPr>
              <a:t>各个阶段都能保证能力差距不过大</a:t>
            </a:r>
          </a:p>
        </p:txBody>
      </p:sp>
      <p:sp>
        <p:nvSpPr>
          <p:cNvPr id="69" name="圆角矩形 68"/>
          <p:cNvSpPr/>
          <p:nvPr/>
        </p:nvSpPr>
        <p:spPr>
          <a:xfrm>
            <a:off x="4366910" y="2155947"/>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latin typeface="华文行楷" panose="02010800040101010101" pitchFamily="2" charset="-122"/>
                <a:ea typeface="华文行楷" panose="02010800040101010101" pitchFamily="2" charset="-122"/>
              </a:rPr>
              <a:t>重帮派社交，弱化帮派生存压力，辅以全面的社交关系，满足各类玩家的社交</a:t>
            </a:r>
            <a:r>
              <a:rPr lang="zh-CN" altLang="en-US" sz="1400" dirty="0" smtClean="0">
                <a:latin typeface="华文行楷" panose="02010800040101010101" pitchFamily="2" charset="-122"/>
                <a:ea typeface="华文行楷" panose="02010800040101010101" pitchFamily="2" charset="-122"/>
              </a:rPr>
              <a:t>需求。</a:t>
            </a:r>
            <a:endParaRPr lang="en-US" altLang="zh-CN" sz="1400" dirty="0" smtClean="0">
              <a:latin typeface="华文行楷" panose="02010800040101010101" pitchFamily="2" charset="-122"/>
              <a:ea typeface="华文行楷" panose="02010800040101010101" pitchFamily="2" charset="-122"/>
            </a:endParaRPr>
          </a:p>
          <a:p>
            <a:pPr algn="ctr"/>
            <a:r>
              <a:rPr lang="zh-CN" altLang="en-US" sz="1400" dirty="0" smtClean="0">
                <a:latin typeface="华文行楷" panose="02010800040101010101" pitchFamily="2" charset="-122"/>
                <a:ea typeface="华文行楷" panose="02010800040101010101" pitchFamily="2" charset="-122"/>
              </a:rPr>
              <a:t>弱化生存压力，解决生存感；制造被需要、可炫耀、可被认同，满足存在感。</a:t>
            </a:r>
            <a:endParaRPr lang="zh-CN" altLang="en-US" sz="1400" dirty="0">
              <a:latin typeface="华文行楷" panose="02010800040101010101" pitchFamily="2" charset="-122"/>
              <a:ea typeface="华文行楷" panose="02010800040101010101" pitchFamily="2" charset="-122"/>
            </a:endParaRPr>
          </a:p>
        </p:txBody>
      </p:sp>
      <p:sp>
        <p:nvSpPr>
          <p:cNvPr id="70" name="圆角矩形 69"/>
          <p:cNvSpPr/>
          <p:nvPr/>
        </p:nvSpPr>
        <p:spPr>
          <a:xfrm>
            <a:off x="4366910" y="3004487"/>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latin typeface="+mn-ea"/>
              </a:rPr>
              <a:t>PVE</a:t>
            </a:r>
            <a:r>
              <a:rPr lang="zh-CN" altLang="en-US" sz="1400" dirty="0">
                <a:latin typeface="华文行楷" panose="02010800040101010101" pitchFamily="2" charset="-122"/>
                <a:ea typeface="华文行楷" panose="02010800040101010101" pitchFamily="2" charset="-122"/>
              </a:rPr>
              <a:t>为日常玩法重点</a:t>
            </a:r>
            <a:r>
              <a:rPr lang="zh-CN" altLang="en-US" sz="1400" dirty="0" smtClean="0">
                <a:latin typeface="华文行楷" panose="02010800040101010101" pitchFamily="2" charset="-122"/>
                <a:ea typeface="华文行楷" panose="02010800040101010101" pitchFamily="2" charset="-122"/>
              </a:rPr>
              <a:t>，</a:t>
            </a:r>
            <a:r>
              <a:rPr lang="zh-CN" altLang="en-US" sz="1400" dirty="0">
                <a:latin typeface="华文行楷" panose="02010800040101010101" pitchFamily="2" charset="-122"/>
                <a:ea typeface="华文行楷" panose="02010800040101010101" pitchFamily="2" charset="-122"/>
              </a:rPr>
              <a:t>多偏挂机型玩</a:t>
            </a:r>
            <a:r>
              <a:rPr lang="zh-CN" altLang="en-US" sz="1400" dirty="0" smtClean="0">
                <a:latin typeface="华文行楷" panose="02010800040101010101" pitchFamily="2" charset="-122"/>
                <a:ea typeface="华文行楷" panose="02010800040101010101" pitchFamily="2" charset="-122"/>
              </a:rPr>
              <a:t>法，消耗</a:t>
            </a:r>
            <a:r>
              <a:rPr lang="zh-CN" altLang="en-US" sz="1400" dirty="0">
                <a:latin typeface="华文行楷" panose="02010800040101010101" pitchFamily="2" charset="-122"/>
                <a:ea typeface="华文行楷" panose="02010800040101010101" pitchFamily="2" charset="-122"/>
              </a:rPr>
              <a:t>玩家</a:t>
            </a:r>
            <a:r>
              <a:rPr lang="zh-CN" altLang="en-US" sz="1400" dirty="0" smtClean="0">
                <a:latin typeface="华文行楷" panose="02010800040101010101" pitchFamily="2" charset="-122"/>
                <a:ea typeface="华文行楷" panose="02010800040101010101" pitchFamily="2" charset="-122"/>
              </a:rPr>
              <a:t>时间；</a:t>
            </a:r>
            <a:endParaRPr lang="en-US" altLang="zh-CN" sz="1400" dirty="0" smtClean="0">
              <a:latin typeface="华文行楷" panose="02010800040101010101" pitchFamily="2" charset="-122"/>
              <a:ea typeface="华文行楷" panose="02010800040101010101" pitchFamily="2" charset="-122"/>
            </a:endParaRPr>
          </a:p>
          <a:p>
            <a:pPr algn="ctr"/>
            <a:r>
              <a:rPr lang="zh-CN" altLang="en-US" sz="1400" dirty="0" smtClean="0">
                <a:latin typeface="华文行楷" panose="02010800040101010101" pitchFamily="2" charset="-122"/>
                <a:ea typeface="华文行楷" panose="02010800040101010101" pitchFamily="2" charset="-122"/>
              </a:rPr>
              <a:t>且注意控制玩法时长，减少打工感。</a:t>
            </a:r>
            <a:endParaRPr lang="zh-CN" altLang="en-US" sz="1400" dirty="0">
              <a:latin typeface="华文行楷" panose="02010800040101010101" pitchFamily="2" charset="-122"/>
              <a:ea typeface="华文行楷" panose="02010800040101010101" pitchFamily="2" charset="-122"/>
            </a:endParaRPr>
          </a:p>
        </p:txBody>
      </p:sp>
      <p:sp>
        <p:nvSpPr>
          <p:cNvPr id="71" name="圆角矩形 70"/>
          <p:cNvSpPr/>
          <p:nvPr/>
        </p:nvSpPr>
        <p:spPr>
          <a:xfrm>
            <a:off x="4366910" y="3863029"/>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latin typeface="+mn-ea"/>
              </a:rPr>
              <a:t>PVP</a:t>
            </a:r>
            <a:r>
              <a:rPr lang="zh-CN" altLang="en-US" sz="1400" dirty="0">
                <a:latin typeface="华文行楷" panose="02010800040101010101" pitchFamily="2" charset="-122"/>
                <a:ea typeface="华文行楷" panose="02010800040101010101" pitchFamily="2" charset="-122"/>
              </a:rPr>
              <a:t>重顶层玩家争夺，刺激付费</a:t>
            </a:r>
            <a:r>
              <a:rPr lang="zh-CN" altLang="en-US" sz="1400" dirty="0" smtClean="0">
                <a:latin typeface="华文行楷" panose="02010800040101010101" pitchFamily="2" charset="-122"/>
                <a:ea typeface="华文行楷" panose="02010800040101010101" pitchFamily="2" charset="-122"/>
              </a:rPr>
              <a:t>；</a:t>
            </a:r>
            <a:endParaRPr lang="en-US" altLang="zh-CN" sz="1400" dirty="0" smtClean="0">
              <a:latin typeface="华文行楷" panose="02010800040101010101" pitchFamily="2" charset="-122"/>
              <a:ea typeface="华文行楷" panose="02010800040101010101" pitchFamily="2" charset="-122"/>
            </a:endParaRPr>
          </a:p>
          <a:p>
            <a:pPr algn="ctr"/>
            <a:r>
              <a:rPr lang="zh-CN" altLang="en-US" sz="1400" dirty="0" smtClean="0">
                <a:latin typeface="华文行楷" panose="02010800040101010101" pitchFamily="2" charset="-122"/>
                <a:ea typeface="华文行楷" panose="02010800040101010101" pitchFamily="2" charset="-122"/>
              </a:rPr>
              <a:t>普通</a:t>
            </a:r>
            <a:r>
              <a:rPr lang="zh-CN" altLang="en-US" sz="1400" dirty="0">
                <a:latin typeface="华文行楷" panose="02010800040101010101" pitchFamily="2" charset="-122"/>
                <a:ea typeface="华文行楷" panose="02010800040101010101" pitchFamily="2" charset="-122"/>
              </a:rPr>
              <a:t>玩家则更注重分级</a:t>
            </a:r>
            <a:r>
              <a:rPr lang="en-US" altLang="zh-CN" sz="1400" dirty="0">
                <a:latin typeface="+mn-ea"/>
              </a:rPr>
              <a:t>PVP</a:t>
            </a:r>
            <a:r>
              <a:rPr lang="zh-CN" altLang="en-US" sz="1400" dirty="0">
                <a:latin typeface="华文行楷" panose="02010800040101010101" pitchFamily="2" charset="-122"/>
                <a:ea typeface="华文行楷" panose="02010800040101010101" pitchFamily="2" charset="-122"/>
              </a:rPr>
              <a:t>，满足玩家</a:t>
            </a:r>
            <a:r>
              <a:rPr lang="en-US" altLang="zh-CN" sz="1400" dirty="0">
                <a:latin typeface="+mn-ea"/>
              </a:rPr>
              <a:t>PVP</a:t>
            </a:r>
            <a:r>
              <a:rPr lang="zh-CN" altLang="en-US" sz="1400" dirty="0">
                <a:latin typeface="华文行楷" panose="02010800040101010101" pitchFamily="2" charset="-122"/>
                <a:ea typeface="华文行楷" panose="02010800040101010101" pitchFamily="2" charset="-122"/>
              </a:rPr>
              <a:t>需求的同时给予可接受的</a:t>
            </a:r>
            <a:r>
              <a:rPr lang="en-US" altLang="zh-CN" sz="1400" dirty="0">
                <a:latin typeface="+mn-ea"/>
              </a:rPr>
              <a:t>PVP</a:t>
            </a:r>
            <a:r>
              <a:rPr lang="zh-CN" altLang="en-US" sz="1400" dirty="0" smtClean="0">
                <a:latin typeface="华文行楷" panose="02010800040101010101" pitchFamily="2" charset="-122"/>
                <a:ea typeface="华文行楷" panose="02010800040101010101" pitchFamily="2" charset="-122"/>
              </a:rPr>
              <a:t>压力。</a:t>
            </a:r>
            <a:endParaRPr lang="zh-CN" altLang="en-US" sz="1400" dirty="0">
              <a:latin typeface="华文行楷" panose="02010800040101010101" pitchFamily="2" charset="-122"/>
              <a:ea typeface="华文行楷" panose="02010800040101010101" pitchFamily="2" charset="-122"/>
            </a:endParaRPr>
          </a:p>
        </p:txBody>
      </p:sp>
      <p:sp>
        <p:nvSpPr>
          <p:cNvPr id="72" name="圆角矩形 71"/>
          <p:cNvSpPr/>
          <p:nvPr/>
        </p:nvSpPr>
        <p:spPr>
          <a:xfrm>
            <a:off x="4366910" y="4716571"/>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半开放式经济系统，允许</a:t>
            </a:r>
            <a:r>
              <a:rPr lang="zh-CN" altLang="en-US" sz="1400" dirty="0">
                <a:latin typeface="华文行楷" panose="02010800040101010101" pitchFamily="2" charset="-122"/>
                <a:ea typeface="华文行楷" panose="02010800040101010101" pitchFamily="2" charset="-122"/>
              </a:rPr>
              <a:t>玩家通过拍卖行进行交易，</a:t>
            </a:r>
            <a:r>
              <a:rPr lang="zh-CN" altLang="en-US" sz="1400" dirty="0" smtClean="0">
                <a:latin typeface="华文行楷" panose="02010800040101010101" pitchFamily="2" charset="-122"/>
                <a:ea typeface="华文行楷" panose="02010800040101010101" pitchFamily="2" charset="-122"/>
              </a:rPr>
              <a:t>使玩家可以将通过时间、运气获得的收益进行流通，以让处于</a:t>
            </a:r>
            <a:r>
              <a:rPr lang="zh-CN" altLang="en-US" sz="1400" dirty="0">
                <a:latin typeface="华文行楷" panose="02010800040101010101" pitchFamily="2" charset="-122"/>
                <a:ea typeface="华文行楷" panose="02010800040101010101" pitchFamily="2" charset="-122"/>
              </a:rPr>
              <a:t>各消费水平段的玩家都能在游戏中找到自身的定位和乐趣</a:t>
            </a:r>
          </a:p>
        </p:txBody>
      </p:sp>
      <p:sp>
        <p:nvSpPr>
          <p:cNvPr id="73" name="圆角矩形 72"/>
          <p:cNvSpPr/>
          <p:nvPr/>
        </p:nvSpPr>
        <p:spPr>
          <a:xfrm>
            <a:off x="2896167" y="5570112"/>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华文行楷" panose="02010800040101010101" pitchFamily="2" charset="-122"/>
                <a:ea typeface="华文行楷" panose="02010800040101010101" pitchFamily="2" charset="-122"/>
              </a:rPr>
              <a:t>辅助系统</a:t>
            </a:r>
          </a:p>
        </p:txBody>
      </p:sp>
      <p:cxnSp>
        <p:nvCxnSpPr>
          <p:cNvPr id="19" name="直接箭头连接符 18"/>
          <p:cNvCxnSpPr>
            <a:endCxn id="73" idx="1"/>
          </p:cNvCxnSpPr>
          <p:nvPr/>
        </p:nvCxnSpPr>
        <p:spPr>
          <a:xfrm>
            <a:off x="2055194" y="3554114"/>
            <a:ext cx="840973" cy="221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72190" y="495405"/>
            <a:ext cx="11847619" cy="6352381"/>
          </a:xfrm>
          <a:prstGeom prst="rect">
            <a:avLst/>
          </a:prstGeom>
          <a:effectLst>
            <a:softEdge rad="31750"/>
          </a:effectLst>
        </p:spPr>
      </p:pic>
      <p:sp>
        <p:nvSpPr>
          <p:cNvPr id="26" name="文本框 25"/>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ED7D31"/>
                </a:solidFill>
                <a:latin typeface="华文行楷" panose="02010800040101010101" pitchFamily="2" charset="-122"/>
                <a:ea typeface="华文行楷" panose="02010800040101010101" pitchFamily="2" charset="-122"/>
              </a:rPr>
              <a:t>养成线</a:t>
            </a:r>
            <a:endParaRPr lang="en-US" altLang="zh-CN" sz="3600" b="1" dirty="0" smtClean="0">
              <a:solidFill>
                <a:srgbClr val="ED7D31"/>
              </a:solidFill>
              <a:latin typeface="华文行楷" panose="02010800040101010101" pitchFamily="2" charset="-122"/>
              <a:ea typeface="华文行楷" panose="02010800040101010101" pitchFamily="2" charset="-122"/>
            </a:endParaRPr>
          </a:p>
        </p:txBody>
      </p:sp>
      <p:sp>
        <p:nvSpPr>
          <p:cNvPr id="27" name="矩形 26"/>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8" name="矩形 27"/>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747134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4748043" y="2773305"/>
            <a:ext cx="4747082" cy="1313503"/>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77" name="矩形 76"/>
          <p:cNvSpPr/>
          <p:nvPr/>
        </p:nvSpPr>
        <p:spPr>
          <a:xfrm>
            <a:off x="4748043" y="1458425"/>
            <a:ext cx="4747082" cy="1336550"/>
          </a:xfrm>
          <a:prstGeom prst="rect">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76" name="矩形 75"/>
          <p:cNvSpPr/>
          <p:nvPr/>
        </p:nvSpPr>
        <p:spPr>
          <a:xfrm>
            <a:off x="4748043" y="4086808"/>
            <a:ext cx="4747082" cy="1483568"/>
          </a:xfrm>
          <a:prstGeom prst="rect">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6" name="文本框 25"/>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ED7D31"/>
                </a:solidFill>
                <a:latin typeface="华文行楷" panose="02010800040101010101" pitchFamily="2" charset="-122"/>
                <a:ea typeface="华文行楷" panose="02010800040101010101" pitchFamily="2" charset="-122"/>
              </a:rPr>
              <a:t>社交</a:t>
            </a:r>
            <a:endParaRPr lang="en-US" altLang="zh-CN" sz="3600" b="1" dirty="0" smtClean="0">
              <a:solidFill>
                <a:srgbClr val="ED7D31"/>
              </a:solidFill>
              <a:latin typeface="华文行楷" panose="02010800040101010101" pitchFamily="2" charset="-122"/>
              <a:ea typeface="华文行楷" panose="02010800040101010101" pitchFamily="2" charset="-122"/>
            </a:endParaRPr>
          </a:p>
        </p:txBody>
      </p:sp>
      <p:sp>
        <p:nvSpPr>
          <p:cNvPr id="27" name="矩形 26"/>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8" name="矩形 27"/>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圆角矩形 4"/>
          <p:cNvSpPr/>
          <p:nvPr/>
        </p:nvSpPr>
        <p:spPr>
          <a:xfrm>
            <a:off x="6733355" y="3495496"/>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帮派系统</a:t>
            </a:r>
            <a:endParaRPr lang="zh-CN" altLang="en-US" dirty="0">
              <a:latin typeface="华文行楷" panose="02010800040101010101" pitchFamily="2" charset="-122"/>
              <a:ea typeface="华文行楷" panose="02010800040101010101" pitchFamily="2" charset="-122"/>
            </a:endParaRPr>
          </a:p>
        </p:txBody>
      </p:sp>
      <p:sp>
        <p:nvSpPr>
          <p:cNvPr id="7" name="圆角矩形 6"/>
          <p:cNvSpPr/>
          <p:nvPr/>
        </p:nvSpPr>
        <p:spPr>
          <a:xfrm>
            <a:off x="8115466" y="4218889"/>
            <a:ext cx="1259540" cy="3951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组队系统</a:t>
            </a:r>
            <a:endParaRPr lang="zh-CN" altLang="en-US" sz="1600" dirty="0">
              <a:latin typeface="华文行楷" panose="02010800040101010101" pitchFamily="2" charset="-122"/>
              <a:ea typeface="华文行楷" panose="02010800040101010101" pitchFamily="2" charset="-122"/>
            </a:endParaRPr>
          </a:p>
        </p:txBody>
      </p:sp>
      <p:sp>
        <p:nvSpPr>
          <p:cNvPr id="11" name="圆角矩形 10"/>
          <p:cNvSpPr/>
          <p:nvPr/>
        </p:nvSpPr>
        <p:spPr>
          <a:xfrm>
            <a:off x="8114240" y="2258669"/>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结婚系统</a:t>
            </a:r>
            <a:endParaRPr lang="zh-CN" altLang="en-US" dirty="0">
              <a:latin typeface="华文行楷" panose="02010800040101010101" pitchFamily="2" charset="-122"/>
              <a:ea typeface="华文行楷" panose="02010800040101010101" pitchFamily="2" charset="-122"/>
            </a:endParaRPr>
          </a:p>
        </p:txBody>
      </p:sp>
      <p:sp>
        <p:nvSpPr>
          <p:cNvPr id="12" name="圆角矩形 11"/>
          <p:cNvSpPr/>
          <p:nvPr/>
        </p:nvSpPr>
        <p:spPr>
          <a:xfrm>
            <a:off x="8114240" y="3495496"/>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师徒系统</a:t>
            </a:r>
            <a:endParaRPr lang="zh-CN" altLang="en-US" dirty="0">
              <a:latin typeface="华文行楷" panose="02010800040101010101" pitchFamily="2" charset="-122"/>
              <a:ea typeface="华文行楷" panose="02010800040101010101" pitchFamily="2" charset="-122"/>
            </a:endParaRPr>
          </a:p>
        </p:txBody>
      </p:sp>
      <p:sp>
        <p:nvSpPr>
          <p:cNvPr id="38" name="圆角矩形 37"/>
          <p:cNvSpPr/>
          <p:nvPr/>
        </p:nvSpPr>
        <p:spPr>
          <a:xfrm>
            <a:off x="8114240" y="1585981"/>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华文行楷" panose="02010800040101010101" pitchFamily="2" charset="-122"/>
                <a:ea typeface="华文行楷" panose="02010800040101010101" pitchFamily="2" charset="-122"/>
              </a:rPr>
              <a:t>结拜</a:t>
            </a:r>
            <a:r>
              <a:rPr lang="zh-CN" altLang="en-US" dirty="0" smtClean="0">
                <a:latin typeface="华文行楷" panose="02010800040101010101" pitchFamily="2" charset="-122"/>
                <a:ea typeface="华文行楷" panose="02010800040101010101" pitchFamily="2" charset="-122"/>
              </a:rPr>
              <a:t>系统</a:t>
            </a:r>
            <a:endParaRPr lang="zh-CN" altLang="en-US" dirty="0">
              <a:latin typeface="华文行楷" panose="02010800040101010101" pitchFamily="2" charset="-122"/>
              <a:ea typeface="华文行楷" panose="02010800040101010101" pitchFamily="2" charset="-122"/>
            </a:endParaRPr>
          </a:p>
        </p:txBody>
      </p:sp>
      <p:sp>
        <p:nvSpPr>
          <p:cNvPr id="39" name="圆角矩形 38"/>
          <p:cNvSpPr/>
          <p:nvPr/>
        </p:nvSpPr>
        <p:spPr>
          <a:xfrm>
            <a:off x="6733356" y="1585981"/>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梦岛</a:t>
            </a:r>
            <a:endParaRPr lang="zh-CN" altLang="en-US" dirty="0">
              <a:latin typeface="华文行楷" panose="02010800040101010101" pitchFamily="2" charset="-122"/>
              <a:ea typeface="华文行楷" panose="02010800040101010101" pitchFamily="2" charset="-122"/>
            </a:endParaRPr>
          </a:p>
        </p:txBody>
      </p:sp>
      <p:sp>
        <p:nvSpPr>
          <p:cNvPr id="40" name="圆角矩形 39"/>
          <p:cNvSpPr/>
          <p:nvPr/>
        </p:nvSpPr>
        <p:spPr>
          <a:xfrm>
            <a:off x="8114240" y="2899521"/>
            <a:ext cx="1259540" cy="4100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好友系统</a:t>
            </a:r>
            <a:endParaRPr lang="zh-CN" altLang="en-US" dirty="0">
              <a:latin typeface="华文行楷" panose="02010800040101010101" pitchFamily="2" charset="-122"/>
              <a:ea typeface="华文行楷" panose="02010800040101010101" pitchFamily="2" charset="-122"/>
            </a:endParaRPr>
          </a:p>
        </p:txBody>
      </p:sp>
      <p:graphicFrame>
        <p:nvGraphicFramePr>
          <p:cNvPr id="73" name="图示 72"/>
          <p:cNvGraphicFramePr/>
          <p:nvPr>
            <p:extLst>
              <p:ext uri="{D42A27DB-BD31-4B8C-83A1-F6EECF244321}">
                <p14:modId xmlns:p14="http://schemas.microsoft.com/office/powerpoint/2010/main" val="2426173104"/>
              </p:ext>
            </p:extLst>
          </p:nvPr>
        </p:nvGraphicFramePr>
        <p:xfrm>
          <a:off x="2629161" y="1461091"/>
          <a:ext cx="4266163" cy="4097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4" name="文本框 73"/>
          <p:cNvSpPr txBox="1"/>
          <p:nvPr/>
        </p:nvSpPr>
        <p:spPr>
          <a:xfrm>
            <a:off x="4040157" y="4413380"/>
            <a:ext cx="1415772" cy="1077218"/>
          </a:xfrm>
          <a:prstGeom prst="rect">
            <a:avLst/>
          </a:prstGeom>
          <a:noFill/>
        </p:spPr>
        <p:txBody>
          <a:bodyPr wrap="none" rtlCol="0">
            <a:spAutoFit/>
          </a:bodyPr>
          <a:lstStyle/>
          <a:p>
            <a:pPr algn="ctr"/>
            <a:r>
              <a:rPr lang="zh-CN" altLang="en-US" sz="3200" dirty="0" smtClean="0">
                <a:solidFill>
                  <a:schemeClr val="bg1"/>
                </a:solidFill>
                <a:latin typeface="华文行楷" panose="02010800040101010101" pitchFamily="2" charset="-122"/>
                <a:ea typeface="华文行楷" panose="02010800040101010101" pitchFamily="2" charset="-122"/>
              </a:rPr>
              <a:t>解决</a:t>
            </a:r>
            <a:endParaRPr lang="en-US" altLang="zh-CN" sz="3200" dirty="0" smtClean="0">
              <a:solidFill>
                <a:schemeClr val="bg1"/>
              </a:solidFill>
              <a:latin typeface="华文行楷" panose="02010800040101010101" pitchFamily="2" charset="-122"/>
              <a:ea typeface="华文行楷" panose="02010800040101010101" pitchFamily="2" charset="-122"/>
            </a:endParaRPr>
          </a:p>
          <a:p>
            <a:pPr algn="ctr"/>
            <a:r>
              <a:rPr lang="zh-CN" altLang="en-US" sz="3200" dirty="0" smtClean="0">
                <a:solidFill>
                  <a:schemeClr val="bg1"/>
                </a:solidFill>
                <a:latin typeface="华文行楷" panose="02010800040101010101" pitchFamily="2" charset="-122"/>
                <a:ea typeface="华文行楷" panose="02010800040101010101" pitchFamily="2" charset="-122"/>
              </a:rPr>
              <a:t>生存感</a:t>
            </a:r>
            <a:endParaRPr lang="zh-CN" altLang="en-US" sz="3200" dirty="0">
              <a:solidFill>
                <a:schemeClr val="bg1"/>
              </a:solidFill>
              <a:latin typeface="华文行楷" panose="02010800040101010101" pitchFamily="2" charset="-122"/>
              <a:ea typeface="华文行楷" panose="02010800040101010101" pitchFamily="2" charset="-122"/>
            </a:endParaRPr>
          </a:p>
        </p:txBody>
      </p:sp>
      <p:sp>
        <p:nvSpPr>
          <p:cNvPr id="75" name="文本框 74"/>
          <p:cNvSpPr txBox="1"/>
          <p:nvPr/>
        </p:nvSpPr>
        <p:spPr>
          <a:xfrm>
            <a:off x="4038885" y="2463714"/>
            <a:ext cx="1415772" cy="1077218"/>
          </a:xfrm>
          <a:prstGeom prst="rect">
            <a:avLst/>
          </a:prstGeom>
          <a:noFill/>
        </p:spPr>
        <p:txBody>
          <a:bodyPr wrap="none" rtlCol="0">
            <a:spAutoFit/>
          </a:bodyPr>
          <a:lstStyle/>
          <a:p>
            <a:pPr algn="ctr"/>
            <a:r>
              <a:rPr lang="zh-CN" altLang="en-US" sz="3200" dirty="0" smtClean="0">
                <a:solidFill>
                  <a:schemeClr val="bg1"/>
                </a:solidFill>
                <a:latin typeface="华文行楷" panose="02010800040101010101" pitchFamily="2" charset="-122"/>
                <a:ea typeface="华文行楷" panose="02010800040101010101" pitchFamily="2" charset="-122"/>
              </a:rPr>
              <a:t>体验</a:t>
            </a:r>
            <a:endParaRPr lang="en-US" altLang="zh-CN" sz="3200" dirty="0" smtClean="0">
              <a:solidFill>
                <a:schemeClr val="bg1"/>
              </a:solidFill>
              <a:latin typeface="华文行楷" panose="02010800040101010101" pitchFamily="2" charset="-122"/>
              <a:ea typeface="华文行楷" panose="02010800040101010101" pitchFamily="2" charset="-122"/>
            </a:endParaRPr>
          </a:p>
          <a:p>
            <a:pPr algn="ctr"/>
            <a:r>
              <a:rPr lang="zh-CN" altLang="en-US" sz="3200" dirty="0" smtClean="0">
                <a:solidFill>
                  <a:schemeClr val="bg1"/>
                </a:solidFill>
                <a:latin typeface="华文行楷" panose="02010800040101010101" pitchFamily="2" charset="-122"/>
                <a:ea typeface="华文行楷" panose="02010800040101010101" pitchFamily="2" charset="-122"/>
              </a:rPr>
              <a:t>存在感</a:t>
            </a:r>
            <a:endParaRPr lang="zh-CN" altLang="en-US" sz="3200" dirty="0">
              <a:solidFill>
                <a:schemeClr val="bg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467975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ED7D31"/>
                </a:solidFill>
                <a:latin typeface="华文行楷" panose="02010800040101010101" pitchFamily="2" charset="-122"/>
                <a:ea typeface="华文行楷" panose="02010800040101010101" pitchFamily="2" charset="-122"/>
              </a:rPr>
              <a:t>单人</a:t>
            </a:r>
            <a:r>
              <a:rPr lang="en-US" altLang="zh-CN" sz="3600" b="1" dirty="0" smtClean="0">
                <a:solidFill>
                  <a:srgbClr val="ED7D31"/>
                </a:solidFill>
                <a:latin typeface="+mn-ea"/>
              </a:rPr>
              <a:t>PVE</a:t>
            </a:r>
          </a:p>
        </p:txBody>
      </p:sp>
      <p:sp>
        <p:nvSpPr>
          <p:cNvPr id="27" name="矩形 26"/>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8" name="矩形 27"/>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3"/>
          <a:stretch>
            <a:fillRect/>
          </a:stretch>
        </p:blipFill>
        <p:spPr>
          <a:xfrm>
            <a:off x="3296000" y="472562"/>
            <a:ext cx="5600000" cy="6304762"/>
          </a:xfrm>
          <a:prstGeom prst="rect">
            <a:avLst/>
          </a:prstGeom>
          <a:effectLst>
            <a:softEdge rad="31750"/>
          </a:effectLst>
        </p:spPr>
      </p:pic>
    </p:spTree>
    <p:extLst>
      <p:ext uri="{BB962C8B-B14F-4D97-AF65-F5344CB8AC3E}">
        <p14:creationId xmlns:p14="http://schemas.microsoft.com/office/powerpoint/2010/main" val="52085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795654" y="-56102"/>
            <a:ext cx="10843404" cy="646331"/>
          </a:xfrm>
          <a:prstGeom prst="rect">
            <a:avLst/>
          </a:prstGeom>
          <a:noFill/>
        </p:spPr>
        <p:txBody>
          <a:bodyPr wrap="square" rtlCol="0">
            <a:spAutoFit/>
          </a:bodyPr>
          <a:lstStyle/>
          <a:p>
            <a:r>
              <a:rPr lang="zh-CN" altLang="en-US" sz="3600" b="1" dirty="0">
                <a:solidFill>
                  <a:srgbClr val="ED7D31"/>
                </a:solidFill>
                <a:latin typeface="华文行楷" panose="02010800040101010101" pitchFamily="2" charset="-122"/>
                <a:ea typeface="华文行楷" panose="02010800040101010101" pitchFamily="2" charset="-122"/>
              </a:rPr>
              <a:t>组队</a:t>
            </a:r>
            <a:r>
              <a:rPr lang="en-US" altLang="zh-CN" sz="3600" b="1" dirty="0" smtClean="0">
                <a:solidFill>
                  <a:srgbClr val="ED7D31"/>
                </a:solidFill>
                <a:latin typeface="+mn-ea"/>
              </a:rPr>
              <a:t>PVE</a:t>
            </a:r>
          </a:p>
        </p:txBody>
      </p:sp>
      <p:sp>
        <p:nvSpPr>
          <p:cNvPr id="27" name="矩形 26"/>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8" name="矩形 27"/>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3"/>
          <a:stretch>
            <a:fillRect/>
          </a:stretch>
        </p:blipFill>
        <p:spPr>
          <a:xfrm>
            <a:off x="2986476" y="152809"/>
            <a:ext cx="6219048" cy="6552381"/>
          </a:xfrm>
          <a:prstGeom prst="rect">
            <a:avLst/>
          </a:prstGeom>
          <a:effectLst>
            <a:softEdge rad="31750"/>
          </a:effectLst>
        </p:spPr>
      </p:pic>
    </p:spTree>
    <p:extLst>
      <p:ext uri="{BB962C8B-B14F-4D97-AF65-F5344CB8AC3E}">
        <p14:creationId xmlns:p14="http://schemas.microsoft.com/office/powerpoint/2010/main" val="7853864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2"/>
          <p:cNvSpPr txBox="1"/>
          <p:nvPr/>
        </p:nvSpPr>
        <p:spPr>
          <a:xfrm>
            <a:off x="795654" y="-56102"/>
            <a:ext cx="10843404" cy="646331"/>
          </a:xfrm>
          <a:prstGeom prst="rect">
            <a:avLst/>
          </a:prstGeom>
          <a:noFill/>
        </p:spPr>
        <p:txBody>
          <a:bodyPr wrap="square" rtlCol="0">
            <a:spAutoFit/>
          </a:bodyPr>
          <a:lstStyle/>
          <a:p>
            <a:r>
              <a:rPr lang="en-US" altLang="zh-CN" sz="3600" b="1" dirty="0" smtClean="0">
                <a:solidFill>
                  <a:srgbClr val="ED7D31"/>
                </a:solidFill>
                <a:latin typeface="+mn-ea"/>
              </a:rPr>
              <a:t>PVP</a:t>
            </a:r>
          </a:p>
        </p:txBody>
      </p:sp>
      <p:sp>
        <p:nvSpPr>
          <p:cNvPr id="44" name="矩形 43"/>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5" name="矩形 44"/>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46" name="圆角矩形 45"/>
          <p:cNvSpPr/>
          <p:nvPr/>
        </p:nvSpPr>
        <p:spPr>
          <a:xfrm>
            <a:off x="795654" y="1461545"/>
            <a:ext cx="1259540" cy="410090"/>
          </a:xfrm>
          <a:prstGeom prst="roundRect">
            <a:avLst/>
          </a:prstGeom>
          <a:solidFill>
            <a:srgbClr val="ED7D3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华文行楷" panose="02010800040101010101" pitchFamily="2" charset="-122"/>
                <a:ea typeface="华文行楷" panose="02010800040101010101" pitchFamily="2" charset="-122"/>
              </a:rPr>
              <a:t>单人</a:t>
            </a:r>
            <a:r>
              <a:rPr lang="en-US" altLang="zh-CN" dirty="0" smtClean="0">
                <a:latin typeface="+mn-ea"/>
              </a:rPr>
              <a:t>PVP</a:t>
            </a:r>
            <a:endParaRPr lang="zh-CN" altLang="en-US" dirty="0">
              <a:latin typeface="+mn-ea"/>
            </a:endParaRPr>
          </a:p>
        </p:txBody>
      </p:sp>
      <p:sp>
        <p:nvSpPr>
          <p:cNvPr id="47" name="圆角矩形 46"/>
          <p:cNvSpPr/>
          <p:nvPr/>
        </p:nvSpPr>
        <p:spPr>
          <a:xfrm>
            <a:off x="2896167" y="2340029"/>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双人擂台赛</a:t>
            </a:r>
            <a:endParaRPr lang="zh-CN" altLang="en-US" sz="1600" dirty="0">
              <a:latin typeface="华文行楷" panose="02010800040101010101" pitchFamily="2" charset="-122"/>
              <a:ea typeface="华文行楷" panose="02010800040101010101" pitchFamily="2" charset="-122"/>
            </a:endParaRPr>
          </a:p>
        </p:txBody>
      </p:sp>
      <p:sp>
        <p:nvSpPr>
          <p:cNvPr id="48" name="圆角矩形 47"/>
          <p:cNvSpPr/>
          <p:nvPr/>
        </p:nvSpPr>
        <p:spPr>
          <a:xfrm>
            <a:off x="2896167" y="5434790"/>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武林争霸</a:t>
            </a:r>
            <a:endParaRPr lang="zh-CN" altLang="en-US" sz="1600" dirty="0">
              <a:latin typeface="华文行楷" panose="02010800040101010101" pitchFamily="2" charset="-122"/>
              <a:ea typeface="华文行楷" panose="02010800040101010101" pitchFamily="2" charset="-122"/>
            </a:endParaRPr>
          </a:p>
        </p:txBody>
      </p:sp>
      <p:sp>
        <p:nvSpPr>
          <p:cNvPr id="49" name="圆角矩形 48"/>
          <p:cNvSpPr/>
          <p:nvPr/>
        </p:nvSpPr>
        <p:spPr>
          <a:xfrm>
            <a:off x="2896167" y="1302405"/>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擂台赛</a:t>
            </a:r>
            <a:endParaRPr lang="zh-CN" altLang="en-US" sz="1600" dirty="0">
              <a:latin typeface="华文行楷" panose="02010800040101010101" pitchFamily="2" charset="-122"/>
              <a:ea typeface="华文行楷" panose="02010800040101010101" pitchFamily="2" charset="-122"/>
            </a:endParaRPr>
          </a:p>
        </p:txBody>
      </p:sp>
      <p:sp>
        <p:nvSpPr>
          <p:cNvPr id="51" name="圆角矩形 50"/>
          <p:cNvSpPr/>
          <p:nvPr/>
        </p:nvSpPr>
        <p:spPr>
          <a:xfrm>
            <a:off x="2896167" y="4919217"/>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latin typeface="华文行楷" panose="02010800040101010101" pitchFamily="2" charset="-122"/>
                <a:ea typeface="华文行楷" panose="02010800040101010101" pitchFamily="2" charset="-122"/>
              </a:rPr>
              <a:t>联盟战</a:t>
            </a:r>
          </a:p>
        </p:txBody>
      </p:sp>
      <p:sp>
        <p:nvSpPr>
          <p:cNvPr id="73" name="圆角矩形 72"/>
          <p:cNvSpPr/>
          <p:nvPr/>
        </p:nvSpPr>
        <p:spPr>
          <a:xfrm>
            <a:off x="2896167" y="3888071"/>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降妖伏魔</a:t>
            </a:r>
            <a:endParaRPr lang="zh-CN" altLang="en-US" sz="1600" dirty="0">
              <a:latin typeface="华文行楷" panose="02010800040101010101" pitchFamily="2" charset="-122"/>
              <a:ea typeface="华文行楷" panose="02010800040101010101" pitchFamily="2" charset="-122"/>
            </a:endParaRPr>
          </a:p>
        </p:txBody>
      </p:sp>
      <p:sp>
        <p:nvSpPr>
          <p:cNvPr id="24" name="圆角矩形 23"/>
          <p:cNvSpPr/>
          <p:nvPr/>
        </p:nvSpPr>
        <p:spPr>
          <a:xfrm>
            <a:off x="795654" y="2850508"/>
            <a:ext cx="1259540" cy="410090"/>
          </a:xfrm>
          <a:prstGeom prst="roundRect">
            <a:avLst/>
          </a:prstGeom>
          <a:solidFill>
            <a:srgbClr val="ED7D3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华文行楷" panose="02010800040101010101" pitchFamily="2" charset="-122"/>
                <a:ea typeface="华文行楷" panose="02010800040101010101" pitchFamily="2" charset="-122"/>
              </a:rPr>
              <a:t>多人</a:t>
            </a:r>
            <a:r>
              <a:rPr lang="en-US" altLang="zh-CN" dirty="0" smtClean="0">
                <a:latin typeface="+mn-ea"/>
              </a:rPr>
              <a:t>PVP</a:t>
            </a:r>
            <a:endParaRPr lang="zh-CN" altLang="en-US" dirty="0">
              <a:latin typeface="+mn-ea"/>
            </a:endParaRPr>
          </a:p>
        </p:txBody>
      </p:sp>
      <p:sp>
        <p:nvSpPr>
          <p:cNvPr id="25" name="圆角矩形 24"/>
          <p:cNvSpPr/>
          <p:nvPr/>
        </p:nvSpPr>
        <p:spPr>
          <a:xfrm>
            <a:off x="795654" y="4600728"/>
            <a:ext cx="1259540" cy="410090"/>
          </a:xfrm>
          <a:prstGeom prst="roundRect">
            <a:avLst/>
          </a:prstGeom>
          <a:solidFill>
            <a:srgbClr val="ED7D3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smtClean="0">
                <a:latin typeface="+mn-ea"/>
              </a:rPr>
              <a:t>GVG</a:t>
            </a:r>
            <a:endParaRPr lang="zh-CN" altLang="en-US" dirty="0">
              <a:latin typeface="+mn-ea"/>
            </a:endParaRPr>
          </a:p>
        </p:txBody>
      </p:sp>
      <p:sp>
        <p:nvSpPr>
          <p:cNvPr id="26" name="圆角矩形 25"/>
          <p:cNvSpPr/>
          <p:nvPr/>
        </p:nvSpPr>
        <p:spPr>
          <a:xfrm>
            <a:off x="4366910" y="1302404"/>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每日定时开启，实时</a:t>
            </a:r>
            <a:r>
              <a:rPr lang="en-US" altLang="zh-CN" sz="1400" dirty="0" smtClean="0">
                <a:latin typeface="+mn-ea"/>
              </a:rPr>
              <a:t>PVP</a:t>
            </a:r>
            <a:endParaRPr lang="zh-CN" altLang="en-US" sz="1400" dirty="0">
              <a:latin typeface="+mn-ea"/>
            </a:endParaRPr>
          </a:p>
        </p:txBody>
      </p:sp>
      <p:sp>
        <p:nvSpPr>
          <p:cNvPr id="27" name="圆角矩形 26"/>
          <p:cNvSpPr/>
          <p:nvPr/>
        </p:nvSpPr>
        <p:spPr>
          <a:xfrm>
            <a:off x="4366910" y="2860053"/>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每周一、五开启，</a:t>
            </a:r>
            <a:r>
              <a:rPr lang="en-US" altLang="zh-CN" sz="1400" dirty="0" smtClean="0">
                <a:latin typeface="华文行楷" panose="02010800040101010101" pitchFamily="2" charset="-122"/>
                <a:ea typeface="华文行楷" panose="02010800040101010101" pitchFamily="2" charset="-122"/>
              </a:rPr>
              <a:t>30V30</a:t>
            </a:r>
            <a:r>
              <a:rPr lang="zh-CN" altLang="en-US" sz="1400" dirty="0" smtClean="0">
                <a:latin typeface="华文行楷" panose="02010800040101010101" pitchFamily="2" charset="-122"/>
                <a:ea typeface="华文行楷" panose="02010800040101010101" pitchFamily="2" charset="-122"/>
              </a:rPr>
              <a:t>战场玩法，按战斗力分配</a:t>
            </a:r>
            <a:endParaRPr lang="zh-CN" altLang="en-US" sz="1400" dirty="0">
              <a:latin typeface="华文行楷" panose="02010800040101010101" pitchFamily="2" charset="-122"/>
              <a:ea typeface="华文行楷" panose="02010800040101010101" pitchFamily="2" charset="-122"/>
            </a:endParaRPr>
          </a:p>
        </p:txBody>
      </p:sp>
      <p:sp>
        <p:nvSpPr>
          <p:cNvPr id="28" name="圆角矩形 27"/>
          <p:cNvSpPr/>
          <p:nvPr/>
        </p:nvSpPr>
        <p:spPr>
          <a:xfrm>
            <a:off x="2896167" y="2856029"/>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latin typeface="华文行楷" panose="02010800040101010101" pitchFamily="2" charset="-122"/>
                <a:ea typeface="华文行楷" panose="02010800040101010101" pitchFamily="2" charset="-122"/>
              </a:rPr>
              <a:t>华山之巅</a:t>
            </a:r>
          </a:p>
        </p:txBody>
      </p:sp>
      <p:sp>
        <p:nvSpPr>
          <p:cNvPr id="30" name="圆角矩形 29"/>
          <p:cNvSpPr/>
          <p:nvPr/>
        </p:nvSpPr>
        <p:spPr>
          <a:xfrm>
            <a:off x="2896167" y="3372029"/>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夺舍之战</a:t>
            </a:r>
            <a:endParaRPr lang="zh-CN" altLang="en-US" sz="1600" dirty="0">
              <a:latin typeface="华文行楷" panose="02010800040101010101" pitchFamily="2" charset="-122"/>
              <a:ea typeface="华文行楷" panose="02010800040101010101" pitchFamily="2" charset="-122"/>
            </a:endParaRPr>
          </a:p>
        </p:txBody>
      </p:sp>
      <p:sp>
        <p:nvSpPr>
          <p:cNvPr id="31" name="圆角矩形 30"/>
          <p:cNvSpPr/>
          <p:nvPr/>
        </p:nvSpPr>
        <p:spPr>
          <a:xfrm>
            <a:off x="2896167" y="4403644"/>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群英冢</a:t>
            </a:r>
            <a:endParaRPr lang="en-US" altLang="zh-CN" sz="1600" dirty="0" smtClean="0">
              <a:latin typeface="华文行楷" panose="02010800040101010101" pitchFamily="2" charset="-122"/>
              <a:ea typeface="华文行楷" panose="02010800040101010101" pitchFamily="2" charset="-122"/>
            </a:endParaRPr>
          </a:p>
        </p:txBody>
      </p:sp>
      <p:sp>
        <p:nvSpPr>
          <p:cNvPr id="32" name="圆角矩形 31"/>
          <p:cNvSpPr/>
          <p:nvPr/>
        </p:nvSpPr>
        <p:spPr>
          <a:xfrm>
            <a:off x="2896167" y="1824029"/>
            <a:ext cx="1259540" cy="395111"/>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smtClean="0">
                <a:latin typeface="华文行楷" panose="02010800040101010101" pitchFamily="2" charset="-122"/>
                <a:ea typeface="华文行楷" panose="02010800040101010101" pitchFamily="2" charset="-122"/>
              </a:rPr>
              <a:t>论道大会</a:t>
            </a:r>
            <a:endParaRPr lang="en-US" altLang="zh-CN" sz="1600" dirty="0" smtClean="0">
              <a:latin typeface="华文行楷" panose="02010800040101010101" pitchFamily="2" charset="-122"/>
              <a:ea typeface="华文行楷" panose="02010800040101010101" pitchFamily="2" charset="-122"/>
            </a:endParaRPr>
          </a:p>
        </p:txBody>
      </p:sp>
      <p:sp>
        <p:nvSpPr>
          <p:cNvPr id="33" name="圆角矩形 32"/>
          <p:cNvSpPr/>
          <p:nvPr/>
        </p:nvSpPr>
        <p:spPr>
          <a:xfrm>
            <a:off x="4366910" y="1824028"/>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周六周日开启，跨服玩法，跨服竞技场排名前</a:t>
            </a:r>
            <a:r>
              <a:rPr lang="en-US" altLang="zh-CN" sz="1400" dirty="0" smtClean="0">
                <a:latin typeface="华文行楷" panose="02010800040101010101" pitchFamily="2" charset="-122"/>
                <a:ea typeface="华文行楷" panose="02010800040101010101" pitchFamily="2" charset="-122"/>
              </a:rPr>
              <a:t>64</a:t>
            </a:r>
            <a:r>
              <a:rPr lang="zh-CN" altLang="en-US" sz="1400" dirty="0" smtClean="0">
                <a:latin typeface="华文行楷" panose="02010800040101010101" pitchFamily="2" charset="-122"/>
                <a:ea typeface="华文行楷" panose="02010800040101010101" pitchFamily="2" charset="-122"/>
              </a:rPr>
              <a:t>的玩家参与，</a:t>
            </a:r>
            <a:r>
              <a:rPr lang="en-US" altLang="zh-CN" sz="1400" dirty="0" smtClean="0">
                <a:latin typeface="+mn-ea"/>
              </a:rPr>
              <a:t>KOF</a:t>
            </a:r>
            <a:r>
              <a:rPr lang="zh-CN" altLang="en-US" sz="1400" dirty="0" smtClean="0">
                <a:latin typeface="华文行楷" panose="02010800040101010101" pitchFamily="2" charset="-122"/>
                <a:ea typeface="华文行楷" panose="02010800040101010101" pitchFamily="2" charset="-122"/>
              </a:rPr>
              <a:t>式高端</a:t>
            </a:r>
            <a:r>
              <a:rPr lang="en-US" altLang="zh-CN" sz="1400" dirty="0" smtClean="0">
                <a:latin typeface="+mn-ea"/>
              </a:rPr>
              <a:t>PVP</a:t>
            </a:r>
            <a:r>
              <a:rPr lang="zh-CN" altLang="en-US" sz="1400" dirty="0" smtClean="0">
                <a:latin typeface="华文行楷" panose="02010800040101010101" pitchFamily="2" charset="-122"/>
                <a:ea typeface="华文行楷" panose="02010800040101010101" pitchFamily="2" charset="-122"/>
              </a:rPr>
              <a:t>玩法</a:t>
            </a:r>
            <a:endParaRPr lang="zh-CN" altLang="en-US" sz="1400" dirty="0">
              <a:latin typeface="华文行楷" panose="02010800040101010101" pitchFamily="2" charset="-122"/>
              <a:ea typeface="华文行楷" panose="02010800040101010101" pitchFamily="2" charset="-122"/>
            </a:endParaRPr>
          </a:p>
        </p:txBody>
      </p:sp>
      <p:sp>
        <p:nvSpPr>
          <p:cNvPr id="34" name="圆角矩形 33"/>
          <p:cNvSpPr/>
          <p:nvPr/>
        </p:nvSpPr>
        <p:spPr>
          <a:xfrm>
            <a:off x="4366910" y="3372028"/>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全天不定时开启，</a:t>
            </a:r>
            <a:r>
              <a:rPr lang="en-US" altLang="zh-CN" sz="1400" dirty="0" smtClean="0">
                <a:latin typeface="华文行楷" panose="02010800040101010101" pitchFamily="2" charset="-122"/>
                <a:ea typeface="华文行楷" panose="02010800040101010101" pitchFamily="2" charset="-122"/>
              </a:rPr>
              <a:t>2V28</a:t>
            </a:r>
            <a:r>
              <a:rPr lang="zh-CN" altLang="en-US" sz="1400" dirty="0" smtClean="0">
                <a:latin typeface="华文行楷" panose="02010800040101010101" pitchFamily="2" charset="-122"/>
                <a:ea typeface="华文行楷" panose="02010800040101010101" pitchFamily="2" charset="-122"/>
              </a:rPr>
              <a:t>的趣味玩法，限制参与人数，先到先得</a:t>
            </a:r>
            <a:endParaRPr lang="zh-CN" altLang="en-US" sz="1400" dirty="0">
              <a:latin typeface="华文行楷" panose="02010800040101010101" pitchFamily="2" charset="-122"/>
              <a:ea typeface="华文行楷" panose="02010800040101010101" pitchFamily="2" charset="-122"/>
            </a:endParaRPr>
          </a:p>
        </p:txBody>
      </p:sp>
      <p:sp>
        <p:nvSpPr>
          <p:cNvPr id="35" name="圆角矩形 34"/>
          <p:cNvSpPr/>
          <p:nvPr/>
        </p:nvSpPr>
        <p:spPr>
          <a:xfrm>
            <a:off x="4366910" y="4919217"/>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每周三、六开启，</a:t>
            </a:r>
            <a:r>
              <a:rPr lang="en-US" altLang="zh-CN" sz="1400" dirty="0" smtClean="0">
                <a:latin typeface="华文行楷" panose="02010800040101010101" pitchFamily="2" charset="-122"/>
                <a:ea typeface="华文行楷" panose="02010800040101010101" pitchFamily="2" charset="-122"/>
              </a:rPr>
              <a:t>25V25</a:t>
            </a:r>
            <a:r>
              <a:rPr lang="zh-CN" altLang="en-US" sz="1400" dirty="0" smtClean="0">
                <a:latin typeface="华文行楷" panose="02010800040101010101" pitchFamily="2" charset="-122"/>
                <a:ea typeface="华文行楷" panose="02010800040101010101" pitchFamily="2" charset="-122"/>
              </a:rPr>
              <a:t>门派领地争夺战，分为</a:t>
            </a:r>
            <a:r>
              <a:rPr lang="en-US" altLang="zh-CN" sz="1400" dirty="0" smtClean="0">
                <a:latin typeface="华文行楷" panose="02010800040101010101" pitchFamily="2" charset="-122"/>
                <a:ea typeface="华文行楷" panose="02010800040101010101" pitchFamily="2" charset="-122"/>
              </a:rPr>
              <a:t>3</a:t>
            </a:r>
            <a:r>
              <a:rPr lang="zh-CN" altLang="en-US" sz="1400" dirty="0" smtClean="0">
                <a:latin typeface="华文行楷" panose="02010800040101010101" pitchFamily="2" charset="-122"/>
                <a:ea typeface="华文行楷" panose="02010800040101010101" pitchFamily="2" charset="-122"/>
              </a:rPr>
              <a:t>类房间，不同实力的玩家各司其职</a:t>
            </a:r>
            <a:endParaRPr lang="zh-CN" altLang="en-US" sz="1400" dirty="0">
              <a:latin typeface="华文行楷" panose="02010800040101010101" pitchFamily="2" charset="-122"/>
              <a:ea typeface="华文行楷" panose="02010800040101010101" pitchFamily="2" charset="-122"/>
            </a:endParaRPr>
          </a:p>
        </p:txBody>
      </p:sp>
      <p:sp>
        <p:nvSpPr>
          <p:cNvPr id="36" name="圆角矩形 35"/>
          <p:cNvSpPr/>
          <p:nvPr/>
        </p:nvSpPr>
        <p:spPr>
          <a:xfrm>
            <a:off x="4366910" y="5434789"/>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每周二开启，跨服玩法，</a:t>
            </a:r>
            <a:r>
              <a:rPr lang="en-US" altLang="zh-CN" sz="1400" dirty="0" smtClean="0">
                <a:latin typeface="华文行楷" panose="02010800040101010101" pitchFamily="2" charset="-122"/>
                <a:ea typeface="华文行楷" panose="02010800040101010101" pitchFamily="2" charset="-122"/>
              </a:rPr>
              <a:t>25V25</a:t>
            </a:r>
            <a:r>
              <a:rPr lang="zh-CN" altLang="en-US" sz="1400" dirty="0" smtClean="0">
                <a:latin typeface="华文行楷" panose="02010800040101010101" pitchFamily="2" charset="-122"/>
                <a:ea typeface="华文行楷" panose="02010800040101010101" pitchFamily="2" charset="-122"/>
              </a:rPr>
              <a:t>门派战，高端门派参与</a:t>
            </a:r>
            <a:endParaRPr lang="zh-CN" altLang="en-US" sz="1400" dirty="0">
              <a:latin typeface="华文行楷" panose="02010800040101010101" pitchFamily="2" charset="-122"/>
              <a:ea typeface="华文行楷" panose="02010800040101010101" pitchFamily="2" charset="-122"/>
            </a:endParaRPr>
          </a:p>
        </p:txBody>
      </p:sp>
      <p:sp>
        <p:nvSpPr>
          <p:cNvPr id="37" name="圆角矩形 36"/>
          <p:cNvSpPr/>
          <p:nvPr/>
        </p:nvSpPr>
        <p:spPr>
          <a:xfrm>
            <a:off x="4366910" y="4403173"/>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全天不定时开启，跨服玩法，以服务器为单位争夺</a:t>
            </a:r>
            <a:r>
              <a:rPr lang="en-US" altLang="zh-CN" sz="1400" dirty="0" smtClean="0">
                <a:latin typeface="+mn-ea"/>
              </a:rPr>
              <a:t>BOSS</a:t>
            </a:r>
            <a:r>
              <a:rPr lang="zh-CN" altLang="en-US" sz="1400" dirty="0" smtClean="0">
                <a:latin typeface="华文行楷" panose="02010800040101010101" pitchFamily="2" charset="-122"/>
                <a:ea typeface="华文行楷" panose="02010800040101010101" pitchFamily="2" charset="-122"/>
              </a:rPr>
              <a:t>，限制参与人数</a:t>
            </a:r>
            <a:endParaRPr lang="zh-CN" altLang="en-US" sz="1400" dirty="0">
              <a:latin typeface="华文行楷" panose="02010800040101010101" pitchFamily="2" charset="-122"/>
              <a:ea typeface="华文行楷" panose="02010800040101010101" pitchFamily="2" charset="-122"/>
            </a:endParaRPr>
          </a:p>
        </p:txBody>
      </p:sp>
      <p:cxnSp>
        <p:nvCxnSpPr>
          <p:cNvPr id="4" name="直接箭头连接符 3"/>
          <p:cNvCxnSpPr>
            <a:stCxn id="46" idx="3"/>
            <a:endCxn id="49" idx="1"/>
          </p:cNvCxnSpPr>
          <p:nvPr/>
        </p:nvCxnSpPr>
        <p:spPr>
          <a:xfrm flipV="1">
            <a:off x="2055194" y="1499961"/>
            <a:ext cx="840973" cy="166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46" idx="3"/>
            <a:endCxn id="32" idx="1"/>
          </p:cNvCxnSpPr>
          <p:nvPr/>
        </p:nvCxnSpPr>
        <p:spPr>
          <a:xfrm>
            <a:off x="2055194" y="1666590"/>
            <a:ext cx="840973" cy="354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4366910" y="2340029"/>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每日定时开启，实时</a:t>
            </a:r>
            <a:r>
              <a:rPr lang="en-US" altLang="zh-CN" sz="1400" dirty="0" smtClean="0">
                <a:latin typeface="+mn-ea"/>
              </a:rPr>
              <a:t>PVP</a:t>
            </a:r>
            <a:endParaRPr lang="zh-CN" altLang="en-US" sz="1400" dirty="0">
              <a:latin typeface="+mn-ea"/>
            </a:endParaRPr>
          </a:p>
        </p:txBody>
      </p:sp>
      <p:sp>
        <p:nvSpPr>
          <p:cNvPr id="52" name="圆角矩形 51"/>
          <p:cNvSpPr/>
          <p:nvPr/>
        </p:nvSpPr>
        <p:spPr>
          <a:xfrm>
            <a:off x="4366910" y="3888072"/>
            <a:ext cx="7272148" cy="3951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华文行楷" panose="02010800040101010101" pitchFamily="2" charset="-122"/>
                <a:ea typeface="华文行楷" panose="02010800040101010101" pitchFamily="2" charset="-122"/>
              </a:rPr>
              <a:t>全天开放，定时开启</a:t>
            </a:r>
            <a:r>
              <a:rPr lang="en-US" altLang="zh-CN" sz="1400" dirty="0" smtClean="0">
                <a:latin typeface="+mn-ea"/>
              </a:rPr>
              <a:t>PK</a:t>
            </a:r>
            <a:r>
              <a:rPr lang="zh-CN" altLang="en-US" sz="1400" dirty="0" smtClean="0">
                <a:latin typeface="华文行楷" panose="02010800040101010101" pitchFamily="2" charset="-122"/>
                <a:ea typeface="华文行楷" panose="02010800040101010101" pitchFamily="2" charset="-122"/>
              </a:rPr>
              <a:t>模式争夺</a:t>
            </a:r>
            <a:r>
              <a:rPr lang="en-US" altLang="zh-CN" sz="1400" dirty="0" smtClean="0">
                <a:latin typeface="+mn-ea"/>
              </a:rPr>
              <a:t>BOSS</a:t>
            </a:r>
            <a:r>
              <a:rPr lang="zh-CN" altLang="en-US" sz="1400" dirty="0" smtClean="0">
                <a:latin typeface="华文行楷" panose="02010800040101010101" pitchFamily="2" charset="-122"/>
                <a:ea typeface="华文行楷" panose="02010800040101010101" pitchFamily="2" charset="-122"/>
              </a:rPr>
              <a:t>，以门派为单位</a:t>
            </a:r>
            <a:endParaRPr lang="zh-CN" altLang="en-US" sz="1400" dirty="0">
              <a:latin typeface="华文行楷" panose="02010800040101010101" pitchFamily="2" charset="-122"/>
              <a:ea typeface="华文行楷" panose="02010800040101010101" pitchFamily="2" charset="-122"/>
            </a:endParaRPr>
          </a:p>
        </p:txBody>
      </p:sp>
      <p:cxnSp>
        <p:nvCxnSpPr>
          <p:cNvPr id="12" name="直接箭头连接符 11"/>
          <p:cNvCxnSpPr>
            <a:stCxn id="24" idx="3"/>
            <a:endCxn id="47" idx="1"/>
          </p:cNvCxnSpPr>
          <p:nvPr/>
        </p:nvCxnSpPr>
        <p:spPr>
          <a:xfrm flipV="1">
            <a:off x="2055194" y="2537585"/>
            <a:ext cx="840973" cy="5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24" idx="3"/>
            <a:endCxn id="28" idx="1"/>
          </p:cNvCxnSpPr>
          <p:nvPr/>
        </p:nvCxnSpPr>
        <p:spPr>
          <a:xfrm flipV="1">
            <a:off x="2055194" y="3053585"/>
            <a:ext cx="840973" cy="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4" idx="3"/>
            <a:endCxn id="30" idx="1"/>
          </p:cNvCxnSpPr>
          <p:nvPr/>
        </p:nvCxnSpPr>
        <p:spPr>
          <a:xfrm>
            <a:off x="2055194" y="3055553"/>
            <a:ext cx="840973" cy="51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5" idx="3"/>
            <a:endCxn id="73" idx="1"/>
          </p:cNvCxnSpPr>
          <p:nvPr/>
        </p:nvCxnSpPr>
        <p:spPr>
          <a:xfrm flipV="1">
            <a:off x="2055194" y="4085627"/>
            <a:ext cx="840973" cy="72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5" idx="3"/>
            <a:endCxn id="31" idx="1"/>
          </p:cNvCxnSpPr>
          <p:nvPr/>
        </p:nvCxnSpPr>
        <p:spPr>
          <a:xfrm flipV="1">
            <a:off x="2055194" y="4601200"/>
            <a:ext cx="840973" cy="204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3"/>
            <a:endCxn id="51" idx="1"/>
          </p:cNvCxnSpPr>
          <p:nvPr/>
        </p:nvCxnSpPr>
        <p:spPr>
          <a:xfrm>
            <a:off x="2055194" y="4805773"/>
            <a:ext cx="840973" cy="31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5" idx="3"/>
            <a:endCxn id="48" idx="1"/>
          </p:cNvCxnSpPr>
          <p:nvPr/>
        </p:nvCxnSpPr>
        <p:spPr>
          <a:xfrm>
            <a:off x="2055194" y="4805773"/>
            <a:ext cx="840973" cy="826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46642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flipH="1">
            <a:off x="8423907" y="3630713"/>
            <a:ext cx="2427575" cy="1339460"/>
          </a:xfrm>
          <a:custGeom>
            <a:avLst/>
            <a:gdLst>
              <a:gd name="connsiteX0" fmla="*/ 0 w 1713361"/>
              <a:gd name="connsiteY0" fmla="*/ 0 h 841045"/>
              <a:gd name="connsiteX1" fmla="*/ 1713361 w 1713361"/>
              <a:gd name="connsiteY1" fmla="*/ 0 h 841045"/>
              <a:gd name="connsiteX2" fmla="*/ 856681 w 1713361"/>
              <a:gd name="connsiteY2" fmla="*/ 841045 h 841045"/>
              <a:gd name="connsiteX3" fmla="*/ 0 w 1713361"/>
              <a:gd name="connsiteY3" fmla="*/ 0 h 841045"/>
              <a:gd name="connsiteX0-1" fmla="*/ 0 w 1713361"/>
              <a:gd name="connsiteY0-2" fmla="*/ 218474 h 1059519"/>
              <a:gd name="connsiteX1-3" fmla="*/ 847889 w 1713361"/>
              <a:gd name="connsiteY1-4" fmla="*/ 0 h 1059519"/>
              <a:gd name="connsiteX2-5" fmla="*/ 1713361 w 1713361"/>
              <a:gd name="connsiteY2-6" fmla="*/ 218474 h 1059519"/>
              <a:gd name="connsiteX3-7" fmla="*/ 856681 w 1713361"/>
              <a:gd name="connsiteY3-8" fmla="*/ 1059519 h 1059519"/>
              <a:gd name="connsiteX4" fmla="*/ 0 w 1713361"/>
              <a:gd name="connsiteY4" fmla="*/ 218474 h 1059519"/>
              <a:gd name="connsiteX0-9" fmla="*/ 847889 w 1713361"/>
              <a:gd name="connsiteY0-10" fmla="*/ 0 h 1059519"/>
              <a:gd name="connsiteX1-11" fmla="*/ 1713361 w 1713361"/>
              <a:gd name="connsiteY1-12" fmla="*/ 218474 h 1059519"/>
              <a:gd name="connsiteX2-13" fmla="*/ 856681 w 1713361"/>
              <a:gd name="connsiteY2-14" fmla="*/ 1059519 h 1059519"/>
              <a:gd name="connsiteX3-15" fmla="*/ 0 w 1713361"/>
              <a:gd name="connsiteY3-16" fmla="*/ 218474 h 1059519"/>
              <a:gd name="connsiteX4-17" fmla="*/ 939329 w 1713361"/>
              <a:gd name="connsiteY4-18" fmla="*/ 91440 h 1059519"/>
              <a:gd name="connsiteX0-19" fmla="*/ 847889 w 1713361"/>
              <a:gd name="connsiteY0-20" fmla="*/ 0 h 1059519"/>
              <a:gd name="connsiteX1-21" fmla="*/ 1713361 w 1713361"/>
              <a:gd name="connsiteY1-22" fmla="*/ 218474 h 1059519"/>
              <a:gd name="connsiteX2-23" fmla="*/ 856681 w 1713361"/>
              <a:gd name="connsiteY2-24" fmla="*/ 1059519 h 1059519"/>
              <a:gd name="connsiteX3-25" fmla="*/ 0 w 1713361"/>
              <a:gd name="connsiteY3-26" fmla="*/ 218474 h 1059519"/>
              <a:gd name="connsiteX0-27" fmla="*/ 1713361 w 1713361"/>
              <a:gd name="connsiteY0-28" fmla="*/ 0 h 841045"/>
              <a:gd name="connsiteX1-29" fmla="*/ 856681 w 1713361"/>
              <a:gd name="connsiteY1-30" fmla="*/ 841045 h 841045"/>
              <a:gd name="connsiteX2-31" fmla="*/ 0 w 1713361"/>
              <a:gd name="connsiteY2-32" fmla="*/ 0 h 841045"/>
            </a:gdLst>
            <a:ahLst/>
            <a:cxnLst>
              <a:cxn ang="0">
                <a:pos x="connsiteX0-27" y="connsiteY0-28"/>
              </a:cxn>
              <a:cxn ang="0">
                <a:pos x="connsiteX1-29" y="connsiteY1-30"/>
              </a:cxn>
              <a:cxn ang="0">
                <a:pos x="connsiteX2-31" y="connsiteY2-32"/>
              </a:cxn>
            </a:cxnLst>
            <a:rect l="l" t="t" r="r" b="b"/>
            <a:pathLst>
              <a:path w="1713361" h="841045">
                <a:moveTo>
                  <a:pt x="1713361" y="0"/>
                </a:moveTo>
                <a:cubicBezTo>
                  <a:pt x="1705255" y="465998"/>
                  <a:pt x="1324766" y="841045"/>
                  <a:pt x="856681" y="841045"/>
                </a:cubicBezTo>
                <a:cubicBezTo>
                  <a:pt x="388595" y="841045"/>
                  <a:pt x="8107" y="465998"/>
                  <a:pt x="0" y="0"/>
                </a:cubicBezTo>
              </a:path>
            </a:pathLst>
          </a:custGeom>
          <a:noFill/>
          <a:ln w="127000">
            <a:solidFill>
              <a:schemeClr val="accent4"/>
            </a:solidFill>
            <a:tailEnd type="triangle" w="med" len="med"/>
          </a:ln>
        </p:spPr>
        <p:txBody>
          <a:bodyPr rot="0" spcFirstLastPara="0" vert="horz" wrap="square" lIns="91440" tIns="45720" rIns="91440" bIns="45720" numCol="1" spcCol="0" rtlCol="0" fromWordArt="0" anchor="ctr" anchorCtr="0" forceAA="0" compatLnSpc="1">
            <a:normAutofit fontScale="92500" lnSpcReduction="10000"/>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pPr>
            <a:r>
              <a:rPr lang="zh-CN" altLang="en-US" sz="3600" b="1" strike="noStrike" kern="0" noProof="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sym typeface="Arial" panose="020B0604020202020204" pitchFamily="34" charset="0"/>
              </a:rPr>
              <a:t>绑定</a:t>
            </a:r>
          </a:p>
          <a:p>
            <a:pPr algn="ctr" fontAlgn="base">
              <a:lnSpc>
                <a:spcPct val="130000"/>
              </a:lnSpc>
            </a:pPr>
            <a:r>
              <a:rPr lang="zh-CN" altLang="en-US" sz="3600" b="1" strike="noStrike" kern="0" noProof="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sym typeface="Arial" panose="020B0604020202020204" pitchFamily="34" charset="0"/>
              </a:rPr>
              <a:t>银两</a:t>
            </a:r>
          </a:p>
        </p:txBody>
      </p:sp>
      <p:sp>
        <p:nvSpPr>
          <p:cNvPr id="18" name="任意多边形 17"/>
          <p:cNvSpPr/>
          <p:nvPr/>
        </p:nvSpPr>
        <p:spPr>
          <a:xfrm flipH="1">
            <a:off x="3568756" y="3630713"/>
            <a:ext cx="2427574" cy="1339460"/>
          </a:xfrm>
          <a:custGeom>
            <a:avLst/>
            <a:gdLst>
              <a:gd name="connsiteX0" fmla="*/ 0 w 1713361"/>
              <a:gd name="connsiteY0" fmla="*/ 0 h 841045"/>
              <a:gd name="connsiteX1" fmla="*/ 1713361 w 1713361"/>
              <a:gd name="connsiteY1" fmla="*/ 0 h 841045"/>
              <a:gd name="connsiteX2" fmla="*/ 856681 w 1713361"/>
              <a:gd name="connsiteY2" fmla="*/ 841045 h 841045"/>
              <a:gd name="connsiteX3" fmla="*/ 0 w 1713361"/>
              <a:gd name="connsiteY3" fmla="*/ 0 h 841045"/>
              <a:gd name="connsiteX0-1" fmla="*/ 0 w 1713361"/>
              <a:gd name="connsiteY0-2" fmla="*/ 218474 h 1059519"/>
              <a:gd name="connsiteX1-3" fmla="*/ 847889 w 1713361"/>
              <a:gd name="connsiteY1-4" fmla="*/ 0 h 1059519"/>
              <a:gd name="connsiteX2-5" fmla="*/ 1713361 w 1713361"/>
              <a:gd name="connsiteY2-6" fmla="*/ 218474 h 1059519"/>
              <a:gd name="connsiteX3-7" fmla="*/ 856681 w 1713361"/>
              <a:gd name="connsiteY3-8" fmla="*/ 1059519 h 1059519"/>
              <a:gd name="connsiteX4" fmla="*/ 0 w 1713361"/>
              <a:gd name="connsiteY4" fmla="*/ 218474 h 1059519"/>
              <a:gd name="connsiteX0-9" fmla="*/ 847889 w 1713361"/>
              <a:gd name="connsiteY0-10" fmla="*/ 0 h 1059519"/>
              <a:gd name="connsiteX1-11" fmla="*/ 1713361 w 1713361"/>
              <a:gd name="connsiteY1-12" fmla="*/ 218474 h 1059519"/>
              <a:gd name="connsiteX2-13" fmla="*/ 856681 w 1713361"/>
              <a:gd name="connsiteY2-14" fmla="*/ 1059519 h 1059519"/>
              <a:gd name="connsiteX3-15" fmla="*/ 0 w 1713361"/>
              <a:gd name="connsiteY3-16" fmla="*/ 218474 h 1059519"/>
              <a:gd name="connsiteX4-17" fmla="*/ 939329 w 1713361"/>
              <a:gd name="connsiteY4-18" fmla="*/ 91440 h 1059519"/>
              <a:gd name="connsiteX0-19" fmla="*/ 847889 w 1713361"/>
              <a:gd name="connsiteY0-20" fmla="*/ 0 h 1059519"/>
              <a:gd name="connsiteX1-21" fmla="*/ 1713361 w 1713361"/>
              <a:gd name="connsiteY1-22" fmla="*/ 218474 h 1059519"/>
              <a:gd name="connsiteX2-23" fmla="*/ 856681 w 1713361"/>
              <a:gd name="connsiteY2-24" fmla="*/ 1059519 h 1059519"/>
              <a:gd name="connsiteX3-25" fmla="*/ 0 w 1713361"/>
              <a:gd name="connsiteY3-26" fmla="*/ 218474 h 1059519"/>
              <a:gd name="connsiteX0-27" fmla="*/ 1713361 w 1713361"/>
              <a:gd name="connsiteY0-28" fmla="*/ 0 h 841045"/>
              <a:gd name="connsiteX1-29" fmla="*/ 856681 w 1713361"/>
              <a:gd name="connsiteY1-30" fmla="*/ 841045 h 841045"/>
              <a:gd name="connsiteX2-31" fmla="*/ 0 w 1713361"/>
              <a:gd name="connsiteY2-32" fmla="*/ 0 h 841045"/>
            </a:gdLst>
            <a:ahLst/>
            <a:cxnLst>
              <a:cxn ang="0">
                <a:pos x="connsiteX0-27" y="connsiteY0-28"/>
              </a:cxn>
              <a:cxn ang="0">
                <a:pos x="connsiteX1-29" y="connsiteY1-30"/>
              </a:cxn>
              <a:cxn ang="0">
                <a:pos x="connsiteX2-31" y="connsiteY2-32"/>
              </a:cxn>
            </a:cxnLst>
            <a:rect l="l" t="t" r="r" b="b"/>
            <a:pathLst>
              <a:path w="1713361" h="841045">
                <a:moveTo>
                  <a:pt x="1713361" y="0"/>
                </a:moveTo>
                <a:cubicBezTo>
                  <a:pt x="1705255" y="465998"/>
                  <a:pt x="1324766" y="841045"/>
                  <a:pt x="856681" y="841045"/>
                </a:cubicBezTo>
                <a:cubicBezTo>
                  <a:pt x="388595" y="841045"/>
                  <a:pt x="8107" y="465998"/>
                  <a:pt x="0" y="0"/>
                </a:cubicBezTo>
              </a:path>
            </a:pathLst>
          </a:custGeom>
          <a:noFill/>
          <a:ln w="127000">
            <a:solidFill>
              <a:schemeClr val="accent2"/>
            </a:solidFill>
            <a:tailEnd type="triangle" w="med" len="med"/>
          </a:ln>
        </p:spPr>
        <p:txBody>
          <a:bodyPr rot="0" spcFirstLastPara="0" vert="horz" wrap="square" lIns="91440" tIns="45720" rIns="91440" bIns="45720" numCol="1" spcCol="0" rtlCol="0" fromWordArt="0" anchor="ctr" anchorCtr="0" forceAA="0" compatLnSpc="1">
            <a:normAutofit fontScale="92500" lnSpcReduction="10000"/>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pPr>
            <a:r>
              <a:rPr lang="zh-CN" altLang="en-US" sz="3600" b="1" strike="noStrike" kern="0" noProof="1" smtClean="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sym typeface="Arial" panose="020B0604020202020204" pitchFamily="34" charset="0"/>
              </a:rPr>
              <a:t>绑定</a:t>
            </a:r>
          </a:p>
          <a:p>
            <a:pPr algn="ctr" fontAlgn="base">
              <a:lnSpc>
                <a:spcPct val="130000"/>
              </a:lnSpc>
            </a:pPr>
            <a:r>
              <a:rPr lang="zh-CN" altLang="en-US" sz="3600" b="1" strike="noStrike" kern="0" noProof="1" smtClean="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sym typeface="Arial" panose="020B0604020202020204" pitchFamily="34" charset="0"/>
              </a:rPr>
              <a:t>元宝</a:t>
            </a:r>
          </a:p>
        </p:txBody>
      </p:sp>
      <p:sp>
        <p:nvSpPr>
          <p:cNvPr id="4" name="椭圆 3"/>
          <p:cNvSpPr/>
          <p:nvPr/>
        </p:nvSpPr>
        <p:spPr>
          <a:xfrm>
            <a:off x="1141166" y="2291253"/>
            <a:ext cx="2427575" cy="1339460"/>
          </a:xfrm>
          <a:custGeom>
            <a:avLst/>
            <a:gdLst>
              <a:gd name="connsiteX0" fmla="*/ 1638525 w 3277050"/>
              <a:gd name="connsiteY0" fmla="*/ 0 h 1631707"/>
              <a:gd name="connsiteX1" fmla="*/ 3277050 w 3277050"/>
              <a:gd name="connsiteY1" fmla="*/ 1608620 h 1631707"/>
              <a:gd name="connsiteX2" fmla="*/ 1497848 w 3277050"/>
              <a:gd name="connsiteY2" fmla="*/ 1631323 h 1631707"/>
              <a:gd name="connsiteX3" fmla="*/ 0 w 3277050"/>
              <a:gd name="connsiteY3" fmla="*/ 1608620 h 1631707"/>
              <a:gd name="connsiteX4" fmla="*/ 1638525 w 3277050"/>
              <a:gd name="connsiteY4" fmla="*/ 0 h 1631707"/>
              <a:gd name="connsiteX0-1" fmla="*/ 1497848 w 3277050"/>
              <a:gd name="connsiteY0-2" fmla="*/ 1631323 h 1722763"/>
              <a:gd name="connsiteX1-3" fmla="*/ 0 w 3277050"/>
              <a:gd name="connsiteY1-4" fmla="*/ 1608620 h 1722763"/>
              <a:gd name="connsiteX2-5" fmla="*/ 1638525 w 3277050"/>
              <a:gd name="connsiteY2-6" fmla="*/ 0 h 1722763"/>
              <a:gd name="connsiteX3-7" fmla="*/ 3277050 w 3277050"/>
              <a:gd name="connsiteY3-8" fmla="*/ 1608620 h 1722763"/>
              <a:gd name="connsiteX4-9" fmla="*/ 1589288 w 3277050"/>
              <a:gd name="connsiteY4-10" fmla="*/ 1722763 h 1722763"/>
              <a:gd name="connsiteX0-11" fmla="*/ 1497848 w 3277050"/>
              <a:gd name="connsiteY0-12" fmla="*/ 1631323 h 1631707"/>
              <a:gd name="connsiteX1-13" fmla="*/ 0 w 3277050"/>
              <a:gd name="connsiteY1-14" fmla="*/ 1608620 h 1631707"/>
              <a:gd name="connsiteX2-15" fmla="*/ 1638525 w 3277050"/>
              <a:gd name="connsiteY2-16" fmla="*/ 0 h 1631707"/>
              <a:gd name="connsiteX3-17" fmla="*/ 3277050 w 3277050"/>
              <a:gd name="connsiteY3-18" fmla="*/ 1608620 h 1631707"/>
              <a:gd name="connsiteX0-19" fmla="*/ 0 w 3277050"/>
              <a:gd name="connsiteY0-20" fmla="*/ 1608620 h 1608620"/>
              <a:gd name="connsiteX1-21" fmla="*/ 1638525 w 3277050"/>
              <a:gd name="connsiteY1-22" fmla="*/ 0 h 1608620"/>
              <a:gd name="connsiteX2-23" fmla="*/ 3277050 w 3277050"/>
              <a:gd name="connsiteY2-24" fmla="*/ 1608620 h 1608620"/>
            </a:gdLst>
            <a:ahLst/>
            <a:cxnLst>
              <a:cxn ang="0">
                <a:pos x="connsiteX0-19" y="connsiteY0-20"/>
              </a:cxn>
              <a:cxn ang="0">
                <a:pos x="connsiteX1-21" y="connsiteY1-22"/>
              </a:cxn>
              <a:cxn ang="0">
                <a:pos x="connsiteX2-23" y="connsiteY2-24"/>
              </a:cxn>
            </a:cxnLst>
            <a:rect l="l" t="t" r="r" b="b"/>
            <a:pathLst>
              <a:path w="3277050" h="1608620">
                <a:moveTo>
                  <a:pt x="0" y="1608620"/>
                </a:moveTo>
                <a:cubicBezTo>
                  <a:pt x="15506" y="717331"/>
                  <a:pt x="743244" y="0"/>
                  <a:pt x="1638525" y="0"/>
                </a:cubicBezTo>
                <a:cubicBezTo>
                  <a:pt x="2533806" y="0"/>
                  <a:pt x="3261545" y="717331"/>
                  <a:pt x="3277050" y="1608620"/>
                </a:cubicBezTo>
              </a:path>
            </a:pathLst>
          </a:custGeom>
          <a:noFill/>
          <a:ln w="127000">
            <a:solidFill>
              <a:srgbClr val="FFC000"/>
            </a:solidFill>
            <a:tailEnd type="triangle" w="med" len="med"/>
          </a:ln>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pPr>
            <a:r>
              <a:rPr lang="zh-CN" altLang="en-US" sz="3600" b="1" strike="noStrike" kern="0" noProof="1" smtClean="0">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sym typeface="Arial" panose="020B0604020202020204" pitchFamily="34" charset="0"/>
              </a:rPr>
              <a:t>元宝</a:t>
            </a:r>
          </a:p>
        </p:txBody>
      </p:sp>
      <p:sp>
        <p:nvSpPr>
          <p:cNvPr id="9" name="椭圆 3"/>
          <p:cNvSpPr/>
          <p:nvPr/>
        </p:nvSpPr>
        <p:spPr>
          <a:xfrm>
            <a:off x="5996332" y="2291253"/>
            <a:ext cx="2427575" cy="1339460"/>
          </a:xfrm>
          <a:custGeom>
            <a:avLst/>
            <a:gdLst>
              <a:gd name="connsiteX0" fmla="*/ 1638525 w 3277050"/>
              <a:gd name="connsiteY0" fmla="*/ 0 h 1631707"/>
              <a:gd name="connsiteX1" fmla="*/ 3277050 w 3277050"/>
              <a:gd name="connsiteY1" fmla="*/ 1608620 h 1631707"/>
              <a:gd name="connsiteX2" fmla="*/ 1497848 w 3277050"/>
              <a:gd name="connsiteY2" fmla="*/ 1631323 h 1631707"/>
              <a:gd name="connsiteX3" fmla="*/ 0 w 3277050"/>
              <a:gd name="connsiteY3" fmla="*/ 1608620 h 1631707"/>
              <a:gd name="connsiteX4" fmla="*/ 1638525 w 3277050"/>
              <a:gd name="connsiteY4" fmla="*/ 0 h 1631707"/>
              <a:gd name="connsiteX0-1" fmla="*/ 1497848 w 3277050"/>
              <a:gd name="connsiteY0-2" fmla="*/ 1631323 h 1722763"/>
              <a:gd name="connsiteX1-3" fmla="*/ 0 w 3277050"/>
              <a:gd name="connsiteY1-4" fmla="*/ 1608620 h 1722763"/>
              <a:gd name="connsiteX2-5" fmla="*/ 1638525 w 3277050"/>
              <a:gd name="connsiteY2-6" fmla="*/ 0 h 1722763"/>
              <a:gd name="connsiteX3-7" fmla="*/ 3277050 w 3277050"/>
              <a:gd name="connsiteY3-8" fmla="*/ 1608620 h 1722763"/>
              <a:gd name="connsiteX4-9" fmla="*/ 1589288 w 3277050"/>
              <a:gd name="connsiteY4-10" fmla="*/ 1722763 h 1722763"/>
              <a:gd name="connsiteX0-11" fmla="*/ 1497848 w 3277050"/>
              <a:gd name="connsiteY0-12" fmla="*/ 1631323 h 1631707"/>
              <a:gd name="connsiteX1-13" fmla="*/ 0 w 3277050"/>
              <a:gd name="connsiteY1-14" fmla="*/ 1608620 h 1631707"/>
              <a:gd name="connsiteX2-15" fmla="*/ 1638525 w 3277050"/>
              <a:gd name="connsiteY2-16" fmla="*/ 0 h 1631707"/>
              <a:gd name="connsiteX3-17" fmla="*/ 3277050 w 3277050"/>
              <a:gd name="connsiteY3-18" fmla="*/ 1608620 h 1631707"/>
              <a:gd name="connsiteX0-19" fmla="*/ 0 w 3277050"/>
              <a:gd name="connsiteY0-20" fmla="*/ 1608620 h 1608620"/>
              <a:gd name="connsiteX1-21" fmla="*/ 1638525 w 3277050"/>
              <a:gd name="connsiteY1-22" fmla="*/ 0 h 1608620"/>
              <a:gd name="connsiteX2-23" fmla="*/ 3277050 w 3277050"/>
              <a:gd name="connsiteY2-24" fmla="*/ 1608620 h 1608620"/>
            </a:gdLst>
            <a:ahLst/>
            <a:cxnLst>
              <a:cxn ang="0">
                <a:pos x="connsiteX0-19" y="connsiteY0-20"/>
              </a:cxn>
              <a:cxn ang="0">
                <a:pos x="connsiteX1-21" y="connsiteY1-22"/>
              </a:cxn>
              <a:cxn ang="0">
                <a:pos x="connsiteX2-23" y="connsiteY2-24"/>
              </a:cxn>
            </a:cxnLst>
            <a:rect l="l" t="t" r="r" b="b"/>
            <a:pathLst>
              <a:path w="3277050" h="1608620">
                <a:moveTo>
                  <a:pt x="0" y="1608620"/>
                </a:moveTo>
                <a:cubicBezTo>
                  <a:pt x="15506" y="717331"/>
                  <a:pt x="743244" y="0"/>
                  <a:pt x="1638525" y="0"/>
                </a:cubicBezTo>
                <a:cubicBezTo>
                  <a:pt x="2533806" y="0"/>
                  <a:pt x="3261545" y="717331"/>
                  <a:pt x="3277050" y="1608620"/>
                </a:cubicBezTo>
              </a:path>
            </a:pathLst>
          </a:custGeom>
          <a:noFill/>
          <a:ln w="127000">
            <a:solidFill>
              <a:schemeClr val="accent3">
                <a:lumMod val="50000"/>
              </a:schemeClr>
            </a:solidFill>
            <a:tailEnd type="triangle" w="med" len="med"/>
          </a:ln>
        </p:spPr>
        <p:txBody>
          <a:bodyPr rot="0" spcFirstLastPara="0" vert="horz" wrap="square" lIns="91440" tIns="45720" rIns="91440" bIns="45720" numCol="1" spcCol="0" rtlCol="0" fromWordArt="0" anchor="ctr" anchorCtr="0" forceAA="0" compatLnSpc="1">
            <a:normAutofit/>
            <a:scene3d>
              <a:camera prst="orthographicFront"/>
              <a:lightRig rig="threePt" dir="t"/>
            </a:scene3d>
          </a:bodyPr>
          <a:lstStyle/>
          <a:p>
            <a:pPr algn="ctr" fontAlgn="base">
              <a:lnSpc>
                <a:spcPct val="130000"/>
              </a:lnSpc>
            </a:pPr>
            <a:r>
              <a:rPr lang="zh-CN" altLang="en-US" sz="3600" b="1" strike="noStrike" kern="0" noProof="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cs typeface="+mn-ea"/>
                <a:sym typeface="Arial" panose="020B0604020202020204" pitchFamily="34" charset="0"/>
              </a:rPr>
              <a:t>银两</a:t>
            </a:r>
            <a:endParaRPr lang="zh-CN" altLang="en-US" sz="3600" b="1" strike="noStrike" kern="0" noProof="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sym typeface="Arial" panose="020B0604020202020204" pitchFamily="34" charset="0"/>
            </a:endParaRPr>
          </a:p>
        </p:txBody>
      </p:sp>
      <p:sp>
        <p:nvSpPr>
          <p:cNvPr id="58374" name="矩形 21"/>
          <p:cNvSpPr/>
          <p:nvPr/>
        </p:nvSpPr>
        <p:spPr>
          <a:xfrm>
            <a:off x="1177925" y="3600450"/>
            <a:ext cx="2243138" cy="1423988"/>
          </a:xfrm>
          <a:prstGeom prst="rect">
            <a:avLst/>
          </a:prstGeom>
          <a:noFill/>
          <a:ln w="9525">
            <a:noFill/>
          </a:ln>
        </p:spPr>
        <p:txBody>
          <a:bodyPr wrap="square" anchor="t"/>
          <a:lstStyle/>
          <a:p>
            <a:pPr lvl="0" indent="0" algn="ctr" eaLnBrk="0" hangingPunct="0">
              <a:lnSpc>
                <a:spcPct val="130000"/>
              </a:lnSpc>
            </a:pPr>
            <a:r>
              <a:rPr lang="zh-CN" altLang="da-DK"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交易所交易</a:t>
            </a:r>
          </a:p>
          <a:p>
            <a:pPr lvl="0" indent="0" algn="ctr" eaLnBrk="0" hangingPunct="0">
              <a:lnSpc>
                <a:spcPct val="130000"/>
              </a:lnSpc>
            </a:pPr>
            <a:r>
              <a:rPr lang="zh-CN" altLang="da-DK"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元宝商城购买道具</a:t>
            </a:r>
          </a:p>
        </p:txBody>
      </p:sp>
      <p:sp>
        <p:nvSpPr>
          <p:cNvPr id="58375" name="矩形 22"/>
          <p:cNvSpPr/>
          <p:nvPr/>
        </p:nvSpPr>
        <p:spPr>
          <a:xfrm>
            <a:off x="3662363" y="2206625"/>
            <a:ext cx="2244725" cy="1423988"/>
          </a:xfrm>
          <a:prstGeom prst="rect">
            <a:avLst/>
          </a:prstGeom>
          <a:noFill/>
          <a:ln w="9525">
            <a:noFill/>
          </a:ln>
        </p:spPr>
        <p:txBody>
          <a:bodyPr wrap="square" anchor="b"/>
          <a:lstStyle/>
          <a:p>
            <a:pPr lvl="0" indent="0" algn="ctr" eaLnBrk="0" hangingPunct="0">
              <a:lnSpc>
                <a:spcPct val="130000"/>
              </a:lnSpc>
            </a:pPr>
            <a:r>
              <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绑金商城</a:t>
            </a:r>
            <a:r>
              <a:rPr lang="pt-BR" altLang="zh-CN"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购买</a:t>
            </a:r>
            <a:r>
              <a:rPr lang="zh-CN" altLang="pt-BR" sz="1800" dirty="0" smtClean="0">
                <a:solidFill>
                  <a:srgbClr val="000000"/>
                </a:solidFill>
                <a:latin typeface="华文行楷" panose="02010800040101010101" pitchFamily="2" charset="-122"/>
                <a:ea typeface="华文行楷" panose="02010800040101010101" pitchFamily="2" charset="-122"/>
                <a:sym typeface="Arial" panose="020B0604020202020204" pitchFamily="34" charset="0"/>
              </a:rPr>
              <a:t>道具</a:t>
            </a:r>
            <a:endParaRPr lang="en-US" altLang="zh-CN" sz="1800" dirty="0" smtClean="0">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a:p>
            <a:pPr algn="ctr" eaLnBrk="0" hangingPunct="0">
              <a:lnSpc>
                <a:spcPct val="130000"/>
              </a:lnSpc>
            </a:pPr>
            <a:r>
              <a:rPr lang="zh-CN" altLang="pt-BR"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市集</a:t>
            </a:r>
            <a:r>
              <a:rPr lang="zh-CN" altLang="pt-BR" dirty="0" smtClean="0">
                <a:solidFill>
                  <a:srgbClr val="000000"/>
                </a:solidFill>
                <a:latin typeface="华文行楷" panose="02010800040101010101" pitchFamily="2" charset="-122"/>
                <a:ea typeface="华文行楷" panose="02010800040101010101" pitchFamily="2" charset="-122"/>
                <a:sym typeface="Arial" panose="020B0604020202020204" pitchFamily="34" charset="0"/>
              </a:rPr>
              <a:t>贸易</a:t>
            </a:r>
            <a:endPar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8376" name="矩形 23"/>
          <p:cNvSpPr/>
          <p:nvPr/>
        </p:nvSpPr>
        <p:spPr>
          <a:xfrm>
            <a:off x="6046788" y="3632200"/>
            <a:ext cx="2343150" cy="1981200"/>
          </a:xfrm>
          <a:prstGeom prst="rect">
            <a:avLst/>
          </a:prstGeom>
          <a:noFill/>
          <a:ln w="9525">
            <a:noFill/>
          </a:ln>
        </p:spPr>
        <p:txBody>
          <a:bodyPr wrap="square" anchor="t"/>
          <a:lstStyle/>
          <a:p>
            <a:pPr lvl="0" indent="0" algn="ctr" eaLnBrk="0" hangingPunct="0">
              <a:lnSpc>
                <a:spcPct val="130000"/>
              </a:lnSpc>
            </a:pPr>
            <a:r>
              <a:rPr lang="zh-CN" altLang="pt-BR" sz="1800" dirty="0" smtClean="0">
                <a:solidFill>
                  <a:srgbClr val="000000"/>
                </a:solidFill>
                <a:latin typeface="华文行楷" panose="02010800040101010101" pitchFamily="2" charset="-122"/>
                <a:ea typeface="华文行楷" panose="02010800040101010101" pitchFamily="2" charset="-122"/>
                <a:sym typeface="Arial" panose="020B0604020202020204" pitchFamily="34" charset="0"/>
              </a:rPr>
              <a:t>特定</a:t>
            </a:r>
            <a:r>
              <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系统消耗</a:t>
            </a:r>
          </a:p>
          <a:p>
            <a:pPr lvl="0" indent="0" algn="ctr" eaLnBrk="0" hangingPunct="0">
              <a:lnSpc>
                <a:spcPct val="130000"/>
              </a:lnSpc>
            </a:pPr>
            <a:r>
              <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抵用绑银消耗</a:t>
            </a:r>
          </a:p>
          <a:p>
            <a:pPr lvl="0" indent="0" algn="ctr" eaLnBrk="0" hangingPunct="0">
              <a:lnSpc>
                <a:spcPct val="130000"/>
              </a:lnSpc>
            </a:pPr>
            <a:endPar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8377" name="矩形 24"/>
          <p:cNvSpPr/>
          <p:nvPr/>
        </p:nvSpPr>
        <p:spPr>
          <a:xfrm>
            <a:off x="8686800" y="2206625"/>
            <a:ext cx="1901825" cy="1423988"/>
          </a:xfrm>
          <a:prstGeom prst="rect">
            <a:avLst/>
          </a:prstGeom>
          <a:noFill/>
          <a:ln w="9525">
            <a:noFill/>
          </a:ln>
        </p:spPr>
        <p:txBody>
          <a:bodyPr wrap="square" anchor="b"/>
          <a:lstStyle/>
          <a:p>
            <a:pPr lvl="0" indent="0" algn="ctr" eaLnBrk="0" hangingPunct="0">
              <a:lnSpc>
                <a:spcPct val="130000"/>
              </a:lnSpc>
            </a:pPr>
            <a:r>
              <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系统消耗</a:t>
            </a:r>
          </a:p>
          <a:p>
            <a:pPr lvl="0" indent="0" algn="ctr" eaLnBrk="0" hangingPunct="0">
              <a:lnSpc>
                <a:spcPct val="130000"/>
              </a:lnSpc>
            </a:pPr>
            <a:r>
              <a:rPr lang="zh-CN" altLang="pt-BR" sz="1800" dirty="0">
                <a:solidFill>
                  <a:srgbClr val="000000"/>
                </a:solidFill>
                <a:latin typeface="华文行楷" panose="02010800040101010101" pitchFamily="2" charset="-122"/>
                <a:ea typeface="华文行楷" panose="02010800040101010101" pitchFamily="2" charset="-122"/>
                <a:sym typeface="Arial" panose="020B0604020202020204" pitchFamily="34" charset="0"/>
              </a:rPr>
              <a:t>基本药品购买</a:t>
            </a:r>
          </a:p>
        </p:txBody>
      </p:sp>
      <p:sp>
        <p:nvSpPr>
          <p:cNvPr id="11"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ED7D31"/>
                </a:solidFill>
                <a:latin typeface="华文行楷" panose="02010800040101010101" pitchFamily="2" charset="-122"/>
                <a:ea typeface="华文行楷" panose="02010800040101010101" pitchFamily="2" charset="-122"/>
              </a:rPr>
              <a:t>经济系统</a:t>
            </a:r>
            <a:endParaRPr lang="en-US" altLang="zh-CN" sz="3600" b="1" dirty="0" smtClean="0">
              <a:solidFill>
                <a:srgbClr val="ED7D31"/>
              </a:solidFill>
              <a:latin typeface="华文行楷" panose="02010800040101010101" pitchFamily="2" charset="-122"/>
              <a:ea typeface="华文行楷" panose="02010800040101010101" pitchFamily="2" charset="-122"/>
            </a:endParaRPr>
          </a:p>
        </p:txBody>
      </p:sp>
      <p:sp>
        <p:nvSpPr>
          <p:cNvPr id="12" name="矩形 11"/>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13" name="矩形 12"/>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58374"/>
                                        </p:tgtEl>
                                        <p:attrNameLst>
                                          <p:attrName>style.visibility</p:attrName>
                                        </p:attrNameLst>
                                      </p:cBhvr>
                                      <p:to>
                                        <p:strVal val="visible"/>
                                      </p:to>
                                    </p:set>
                                    <p:animEffect transition="in" filter="wipe(left)">
                                      <p:cBhvr>
                                        <p:cTn id="10" dur="500"/>
                                        <p:tgtEl>
                                          <p:spTgt spid="58374"/>
                                        </p:tgtEl>
                                      </p:cBhvr>
                                    </p:animEffect>
                                  </p:childTnLst>
                                </p:cTn>
                              </p:par>
                            </p:childTnLst>
                          </p:cTn>
                        </p:par>
                        <p:par>
                          <p:cTn id="11" fill="hold">
                            <p:stCondLst>
                              <p:cond delay="750"/>
                            </p:stCondLst>
                            <p:childTnLst>
                              <p:par>
                                <p:cTn id="12" presetID="22" presetClass="entr" presetSubtype="8" fill="hold" grpId="0" nodeType="afterEffect">
                                  <p:stCondLst>
                                    <p:cond delay="250"/>
                                  </p:stCondLst>
                                  <p:childTnLst>
                                    <p:set>
                                      <p:cBhvr>
                                        <p:cTn id="13" dur="1" fill="hold">
                                          <p:stCondLst>
                                            <p:cond delay="0"/>
                                          </p:stCondLst>
                                        </p:cTn>
                                        <p:tgtEl>
                                          <p:spTgt spid="58375"/>
                                        </p:tgtEl>
                                        <p:attrNameLst>
                                          <p:attrName>style.visibility</p:attrName>
                                        </p:attrNameLst>
                                      </p:cBhvr>
                                      <p:to>
                                        <p:strVal val="visible"/>
                                      </p:to>
                                    </p:set>
                                    <p:animEffect transition="in" filter="wipe(left)">
                                      <p:cBhvr>
                                        <p:cTn id="14" dur="500"/>
                                        <p:tgtEl>
                                          <p:spTgt spid="58375"/>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22" presetClass="entr" presetSubtype="8" fill="hold" grpId="0" nodeType="after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250"/>
                                  </p:stCondLst>
                                  <p:childTnLst>
                                    <p:set>
                                      <p:cBhvr>
                                        <p:cTn id="23" dur="1" fill="hold">
                                          <p:stCondLst>
                                            <p:cond delay="0"/>
                                          </p:stCondLst>
                                        </p:cTn>
                                        <p:tgtEl>
                                          <p:spTgt spid="58376"/>
                                        </p:tgtEl>
                                        <p:attrNameLst>
                                          <p:attrName>style.visibility</p:attrName>
                                        </p:attrNameLst>
                                      </p:cBhvr>
                                      <p:to>
                                        <p:strVal val="visible"/>
                                      </p:to>
                                    </p:set>
                                    <p:animEffect transition="in" filter="wipe(left)">
                                      <p:cBhvr>
                                        <p:cTn id="24" dur="500"/>
                                        <p:tgtEl>
                                          <p:spTgt spid="58376"/>
                                        </p:tgtEl>
                                      </p:cBhvr>
                                    </p:animEffect>
                                  </p:childTnLst>
                                </p:cTn>
                              </p:par>
                            </p:childTnLst>
                          </p:cTn>
                        </p:par>
                        <p:par>
                          <p:cTn id="25" fill="hold">
                            <p:stCondLst>
                              <p:cond delay="2250"/>
                            </p:stCondLst>
                            <p:childTnLst>
                              <p:par>
                                <p:cTn id="26" presetID="22" presetClass="entr" presetSubtype="8" fill="hold" grpId="0" nodeType="afterEffect">
                                  <p:stCondLst>
                                    <p:cond delay="250"/>
                                  </p:stCondLst>
                                  <p:childTnLst>
                                    <p:set>
                                      <p:cBhvr>
                                        <p:cTn id="27" dur="1" fill="hold">
                                          <p:stCondLst>
                                            <p:cond delay="0"/>
                                          </p:stCondLst>
                                        </p:cTn>
                                        <p:tgtEl>
                                          <p:spTgt spid="58377"/>
                                        </p:tgtEl>
                                        <p:attrNameLst>
                                          <p:attrName>style.visibility</p:attrName>
                                        </p:attrNameLst>
                                      </p:cBhvr>
                                      <p:to>
                                        <p:strVal val="visible"/>
                                      </p:to>
                                    </p:set>
                                    <p:animEffect transition="in" filter="wipe(left)">
                                      <p:cBhvr>
                                        <p:cTn id="28" dur="500"/>
                                        <p:tgtEl>
                                          <p:spTgt spid="58377"/>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4" grpId="0" animBg="1"/>
      <p:bldP spid="9" grpId="0" animBg="1"/>
      <p:bldP spid="58374" grpId="0"/>
      <p:bldP spid="58375" grpId="0"/>
      <p:bldP spid="58376" grpId="0"/>
      <p:bldP spid="583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015336780"/>
              </p:ext>
            </p:extLst>
          </p:nvPr>
        </p:nvGraphicFramePr>
        <p:xfrm>
          <a:off x="978794" y="719666"/>
          <a:ext cx="9826581" cy="5925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95654" y="-56102"/>
            <a:ext cx="10843404" cy="646331"/>
          </a:xfrm>
          <a:prstGeom prst="rect">
            <a:avLst/>
          </a:prstGeom>
          <a:noFill/>
        </p:spPr>
        <p:txBody>
          <a:bodyPr wrap="square" rtlCol="0">
            <a:spAutoFit/>
          </a:bodyPr>
          <a:lstStyle/>
          <a:p>
            <a:r>
              <a:rPr lang="zh-CN" altLang="en-US" sz="3600" b="1" dirty="0">
                <a:solidFill>
                  <a:srgbClr val="ED7D31"/>
                </a:solidFill>
                <a:latin typeface="华文行楷" panose="02010800040101010101" pitchFamily="2" charset="-122"/>
                <a:ea typeface="华文行楷" panose="02010800040101010101" pitchFamily="2" charset="-122"/>
              </a:rPr>
              <a:t>产品</a:t>
            </a:r>
            <a:r>
              <a:rPr lang="zh-CN" altLang="en-US" sz="3600" b="1" dirty="0" smtClean="0">
                <a:solidFill>
                  <a:srgbClr val="ED7D31"/>
                </a:solidFill>
                <a:latin typeface="华文行楷" panose="02010800040101010101" pitchFamily="2" charset="-122"/>
                <a:ea typeface="华文行楷" panose="02010800040101010101" pitchFamily="2" charset="-122"/>
              </a:rPr>
              <a:t>节奏</a:t>
            </a:r>
            <a:endParaRPr lang="en-US" altLang="zh-CN" sz="3600" b="1" dirty="0" smtClean="0">
              <a:solidFill>
                <a:srgbClr val="ED7D31"/>
              </a:solidFill>
              <a:latin typeface="华文行楷" panose="02010800040101010101" pitchFamily="2" charset="-122"/>
              <a:ea typeface="华文行楷" panose="02010800040101010101" pitchFamily="2" charset="-122"/>
            </a:endParaRPr>
          </a:p>
        </p:txBody>
      </p:sp>
      <p:sp>
        <p:nvSpPr>
          <p:cNvPr id="7" name="矩形 6"/>
          <p:cNvSpPr/>
          <p:nvPr/>
        </p:nvSpPr>
        <p:spPr>
          <a:xfrm>
            <a:off x="-22578" y="-11289"/>
            <a:ext cx="485422"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8" name="矩形 7"/>
          <p:cNvSpPr/>
          <p:nvPr/>
        </p:nvSpPr>
        <p:spPr>
          <a:xfrm>
            <a:off x="528927" y="-11290"/>
            <a:ext cx="174978" cy="496711"/>
          </a:xfrm>
          <a:prstGeom prst="rect">
            <a:avLst/>
          </a:prstGeom>
          <a:solidFill>
            <a:srgbClr val="ED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58381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3026231"/>
            <a:ext cx="12192000" cy="1015663"/>
          </a:xfrm>
          <a:prstGeom prst="rect">
            <a:avLst/>
          </a:prstGeom>
          <a:noFill/>
        </p:spPr>
        <p:txBody>
          <a:bodyPr wrap="square" rtlCol="0">
            <a:spAutoFit/>
          </a:bodyPr>
          <a:lstStyle/>
          <a:p>
            <a:pPr algn="ctr"/>
            <a:r>
              <a:rPr lang="en-US" altLang="zh-CN" sz="6000" b="1" dirty="0" smtClean="0">
                <a:gradFill>
                  <a:gsLst>
                    <a:gs pos="0">
                      <a:schemeClr val="accent4"/>
                    </a:gs>
                    <a:gs pos="100000">
                      <a:srgbClr val="FF0000"/>
                    </a:gs>
                  </a:gsLst>
                  <a:path path="shape">
                    <a:fillToRect l="50000" t="50000" r="50000" b="50000"/>
                  </a:path>
                </a:gradFill>
                <a:ea typeface="华文行楷" panose="02010800040101010101" pitchFamily="2" charset="-122"/>
              </a:rPr>
              <a:t>Q&amp;A</a:t>
            </a:r>
            <a:endParaRPr lang="zh-CN" altLang="en-US" sz="6000" b="1" dirty="0">
              <a:gradFill>
                <a:gsLst>
                  <a:gs pos="0">
                    <a:schemeClr val="accent4"/>
                  </a:gs>
                  <a:gs pos="100000">
                    <a:srgbClr val="FF0000"/>
                  </a:gs>
                </a:gsLst>
                <a:path path="shape">
                  <a:fillToRect l="50000" t="50000" r="50000" b="50000"/>
                </a:path>
              </a:gradFill>
              <a:ea typeface="华文行楷" panose="02010800040101010101" pitchFamily="2" charset="-122"/>
            </a:endParaRPr>
          </a:p>
        </p:txBody>
      </p:sp>
    </p:spTree>
    <p:extLst>
      <p:ext uri="{BB962C8B-B14F-4D97-AF65-F5344CB8AC3E}">
        <p14:creationId xmlns:p14="http://schemas.microsoft.com/office/powerpoint/2010/main" val="330109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3026231"/>
            <a:ext cx="12192000" cy="769441"/>
          </a:xfrm>
          <a:prstGeom prst="rect">
            <a:avLst/>
          </a:prstGeom>
          <a:noFill/>
        </p:spPr>
        <p:txBody>
          <a:bodyPr wrap="square" rtlCol="0">
            <a:spAutoFit/>
          </a:bodyPr>
          <a:lstStyle/>
          <a:p>
            <a:pPr algn="ctr"/>
            <a:r>
              <a:rPr lang="zh-CN" altLang="en-US" sz="4400" b="1" dirty="0" smtClean="0">
                <a:gradFill>
                  <a:gsLst>
                    <a:gs pos="0">
                      <a:schemeClr val="accent4"/>
                    </a:gs>
                    <a:gs pos="100000">
                      <a:srgbClr val="FF0000"/>
                    </a:gs>
                  </a:gsLst>
                  <a:path path="shape">
                    <a:fillToRect l="50000" t="50000" r="50000" b="50000"/>
                  </a:path>
                </a:gradFill>
                <a:latin typeface="华文行楷" panose="02010800040101010101" pitchFamily="2" charset="-122"/>
                <a:ea typeface="华文行楷" panose="02010800040101010101" pitchFamily="2" charset="-122"/>
              </a:rPr>
              <a:t>谢谢观赏！</a:t>
            </a:r>
            <a:endParaRPr lang="zh-CN" altLang="en-US" sz="4400" b="1" dirty="0">
              <a:gradFill>
                <a:gsLst>
                  <a:gs pos="0">
                    <a:schemeClr val="accent4"/>
                  </a:gs>
                  <a:gs pos="100000">
                    <a:srgbClr val="FF0000"/>
                  </a:gs>
                </a:gsLst>
                <a:path path="shape">
                  <a:fillToRect l="50000" t="50000" r="50000" b="50000"/>
                </a:path>
              </a:gra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7157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3905" y="1370246"/>
            <a:ext cx="10843404" cy="4573560"/>
          </a:xfrm>
          <a:prstGeom prst="rect">
            <a:avLst/>
          </a:prstGeom>
          <a:noFill/>
        </p:spPr>
        <p:txBody>
          <a:bodyPr wrap="square" rtlCol="0">
            <a:spAutoFit/>
          </a:bodyPr>
          <a:lstStyle/>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产品名称：新白娘子传奇</a:t>
            </a:r>
            <a:endParaRPr lang="en-US" altLang="zh-CN" sz="3200" dirty="0" smtClean="0">
              <a:latin typeface="华文行楷" panose="02010800040101010101" pitchFamily="2" charset="-122"/>
              <a:ea typeface="华文行楷" panose="02010800040101010101" pitchFamily="2" charset="-122"/>
            </a:endParaRP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产品类型：</a:t>
            </a:r>
            <a:r>
              <a:rPr lang="en-US" altLang="zh-CN" sz="3200" dirty="0" smtClean="0"/>
              <a:t>MMORPG</a:t>
            </a:r>
            <a:r>
              <a:rPr lang="zh-CN" altLang="en-US" sz="3200" dirty="0" smtClean="0">
                <a:latin typeface="华文行楷" panose="02010800040101010101" pitchFamily="2" charset="-122"/>
                <a:ea typeface="华文行楷" panose="02010800040101010101" pitchFamily="2" charset="-122"/>
              </a:rPr>
              <a:t>手游</a:t>
            </a:r>
            <a:endParaRPr lang="en-US" altLang="zh-CN" sz="3200" dirty="0" smtClean="0">
              <a:latin typeface="华文行楷" panose="02010800040101010101" pitchFamily="2" charset="-122"/>
              <a:ea typeface="华文行楷" panose="02010800040101010101" pitchFamily="2" charset="-122"/>
            </a:endParaRP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玩法参考：</a:t>
            </a:r>
            <a:r>
              <a:rPr lang="en-US" altLang="zh-CN" sz="3200" dirty="0" smtClean="0">
                <a:latin typeface="华文行楷" panose="02010800040101010101" pitchFamily="2" charset="-122"/>
                <a:ea typeface="华文行楷" panose="02010800040101010101" pitchFamily="2" charset="-122"/>
              </a:rPr>
              <a:t>《</a:t>
            </a:r>
            <a:r>
              <a:rPr lang="zh-CN" altLang="en-US" sz="3200" dirty="0" smtClean="0">
                <a:latin typeface="华文行楷" panose="02010800040101010101" pitchFamily="2" charset="-122"/>
                <a:ea typeface="华文行楷" panose="02010800040101010101" pitchFamily="2" charset="-122"/>
              </a:rPr>
              <a:t>倩女幽魂</a:t>
            </a:r>
            <a:r>
              <a:rPr lang="en-US" altLang="zh-CN" sz="3200" dirty="0" smtClean="0">
                <a:latin typeface="华文行楷" panose="02010800040101010101" pitchFamily="2" charset="-122"/>
                <a:ea typeface="华文行楷" panose="02010800040101010101" pitchFamily="2" charset="-122"/>
              </a:rPr>
              <a:t>》</a:t>
            </a: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美术风格：唯美仙侠古风</a:t>
            </a:r>
            <a:endParaRPr lang="en-US" altLang="zh-CN" sz="3200" dirty="0" smtClean="0">
              <a:latin typeface="华文行楷" panose="02010800040101010101" pitchFamily="2" charset="-122"/>
              <a:ea typeface="华文行楷" panose="02010800040101010101" pitchFamily="2" charset="-122"/>
            </a:endParaRP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操作模式：虚拟双摇杆</a:t>
            </a:r>
            <a:endParaRPr lang="en-US" altLang="zh-CN" sz="3200" dirty="0" smtClean="0">
              <a:latin typeface="华文行楷" panose="02010800040101010101" pitchFamily="2" charset="-122"/>
              <a:ea typeface="华文行楷" panose="02010800040101010101" pitchFamily="2" charset="-122"/>
            </a:endParaRP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收费模式：游戏免费，道具收费</a:t>
            </a:r>
            <a:endParaRPr lang="en-US" altLang="zh-CN" sz="3200" dirty="0" smtClean="0">
              <a:latin typeface="华文行楷" panose="02010800040101010101" pitchFamily="2" charset="-122"/>
              <a:ea typeface="华文行楷" panose="02010800040101010101" pitchFamily="2" charset="-122"/>
            </a:endParaRPr>
          </a:p>
          <a:p>
            <a:pPr>
              <a:lnSpc>
                <a:spcPct val="130000"/>
              </a:lnSpc>
              <a:buClr>
                <a:srgbClr val="00B0F0"/>
              </a:buClr>
              <a:buFont typeface="Wingdings" pitchFamily="2" charset="2"/>
              <a:buChar char="p"/>
            </a:pPr>
            <a:r>
              <a:rPr lang="zh-CN" altLang="en-US" sz="3200" dirty="0" smtClean="0">
                <a:latin typeface="华文行楷" panose="02010800040101010101" pitchFamily="2" charset="-122"/>
                <a:ea typeface="华文行楷" panose="02010800040101010101" pitchFamily="2" charset="-122"/>
              </a:rPr>
              <a:t> 运营平台：</a:t>
            </a:r>
            <a:r>
              <a:rPr lang="en-US" altLang="zh-CN" sz="3200" dirty="0" smtClean="0"/>
              <a:t>IOS</a:t>
            </a:r>
            <a:r>
              <a:rPr lang="zh-CN" altLang="en-US" sz="3200" dirty="0" smtClean="0">
                <a:latin typeface="华文行楷" panose="02010800040101010101" pitchFamily="2" charset="-122"/>
                <a:ea typeface="华文行楷" panose="02010800040101010101" pitchFamily="2" charset="-122"/>
              </a:rPr>
              <a:t>、</a:t>
            </a:r>
            <a:r>
              <a:rPr lang="en-US" altLang="zh-CN" sz="3200" dirty="0" smtClean="0"/>
              <a:t>Android</a:t>
            </a:r>
          </a:p>
        </p:txBody>
      </p:sp>
      <p:sp>
        <p:nvSpPr>
          <p:cNvPr id="3"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0B0F0"/>
                </a:solidFill>
                <a:latin typeface="华文行楷" panose="02010800040101010101" pitchFamily="2" charset="-122"/>
                <a:ea typeface="华文行楷" panose="02010800040101010101" pitchFamily="2" charset="-122"/>
              </a:rPr>
              <a:t>产品定义</a:t>
            </a:r>
            <a:endParaRPr lang="en-US" altLang="zh-CN" sz="3600" b="1" dirty="0" smtClean="0">
              <a:solidFill>
                <a:srgbClr val="00B0F0"/>
              </a:solidFill>
              <a:latin typeface="华文行楷" panose="02010800040101010101" pitchFamily="2" charset="-122"/>
              <a:ea typeface="华文行楷" panose="02010800040101010101" pitchFamily="2" charset="-122"/>
            </a:endParaRPr>
          </a:p>
        </p:txBody>
      </p:sp>
      <p:sp>
        <p:nvSpPr>
          <p:cNvPr id="4" name="矩形 3"/>
          <p:cNvSpPr/>
          <p:nvPr/>
        </p:nvSpPr>
        <p:spPr>
          <a:xfrm>
            <a:off x="-22578" y="-11289"/>
            <a:ext cx="485422"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5" name="矩形 4"/>
          <p:cNvSpPr/>
          <p:nvPr/>
        </p:nvSpPr>
        <p:spPr>
          <a:xfrm>
            <a:off x="528927" y="-11290"/>
            <a:ext cx="174978"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202157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5" name="矩形 154"/>
          <p:cNvSpPr/>
          <p:nvPr/>
        </p:nvSpPr>
        <p:spPr>
          <a:xfrm>
            <a:off x="8205788" y="2837498"/>
            <a:ext cx="3852863" cy="2232025"/>
          </a:xfrm>
          <a:prstGeom prst="rect">
            <a:avLst/>
          </a:prstGeom>
          <a:noFill/>
          <a:ln w="9525">
            <a:noFill/>
            <a:miter/>
          </a:ln>
        </p:spPr>
        <p:txBody>
          <a:bodyPr wrap="square" anchor="ctr"/>
          <a:lstStyle/>
          <a:p>
            <a:pPr lvl="0" eaLnBrk="0" hangingPunct="0">
              <a:lnSpc>
                <a:spcPct val="130000"/>
              </a:lnSpc>
            </a:pPr>
            <a:r>
              <a:rPr lang="en-US" altLang="zh-CN" sz="1400" strike="noStrike" noProof="1">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    </a:t>
            </a:r>
            <a:endParaRPr lang="en-US" altLang="zh-CN" sz="1400" strike="noStrike" noProof="1">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8" name="任意多边形 139"/>
          <p:cNvSpPr/>
          <p:nvPr/>
        </p:nvSpPr>
        <p:spPr>
          <a:xfrm flipH="1">
            <a:off x="3995738" y="3182938"/>
            <a:ext cx="1914525" cy="1408112"/>
          </a:xfrm>
          <a:custGeom>
            <a:avLst/>
            <a:gdLst>
              <a:gd name="txL" fmla="*/ 0 w 4764289"/>
              <a:gd name="txT" fmla="*/ 0 h 3505200"/>
              <a:gd name="txR" fmla="*/ 4764289 w 4764289"/>
              <a:gd name="txB" fmla="*/ 3505200 h 3505200"/>
            </a:gdLst>
            <a:ahLst/>
            <a:cxnLst>
              <a:cxn ang="0">
                <a:pos x="1361434" y="0"/>
              </a:cxn>
              <a:cxn ang="0">
                <a:pos x="1914525" y="552913"/>
              </a:cxn>
              <a:cxn ang="0">
                <a:pos x="1911669" y="609446"/>
              </a:cxn>
              <a:cxn ang="0">
                <a:pos x="1910922" y="614342"/>
              </a:cxn>
              <a:cxn ang="0">
                <a:pos x="1909396" y="640352"/>
              </a:cxn>
              <a:cxn ang="0">
                <a:pos x="921259" y="1408112"/>
              </a:cxn>
              <a:cxn ang="0">
                <a:pos x="6049" y="885795"/>
              </a:cxn>
              <a:cxn ang="0">
                <a:pos x="0" y="871563"/>
              </a:cxn>
              <a:cxn ang="0">
                <a:pos x="26425" y="908179"/>
              </a:cxn>
              <a:cxn ang="0">
                <a:pos x="350307" y="1077129"/>
              </a:cxn>
              <a:cxn ang="0">
                <a:pos x="805980" y="559278"/>
              </a:cxn>
              <a:cxn ang="0">
                <a:pos x="811200" y="496381"/>
              </a:cxn>
              <a:cxn ang="0">
                <a:pos x="1361434"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rgbClr val="BFBFBF"/>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39" name="椭圆 38"/>
          <p:cNvSpPr/>
          <p:nvPr/>
        </p:nvSpPr>
        <p:spPr>
          <a:xfrm flipH="1">
            <a:off x="4089400" y="3290872"/>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Autofit/>
          </a:bodyPr>
          <a:lstStyle/>
          <a:p>
            <a:pPr algn="ctr" fontAlgn="base"/>
            <a:r>
              <a:rPr lang="en-US" altLang="zh-CN" sz="4800" strike="noStrike" kern="0" noProof="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行楷" panose="02010800040101010101" pitchFamily="2" charset="-122"/>
                <a:ea typeface="华文行楷" panose="02010800040101010101" pitchFamily="2" charset="-122"/>
                <a:cs typeface="+mn-ea"/>
                <a:sym typeface="Arial" panose="020B0604020202020204" pitchFamily="34" charset="0"/>
              </a:rPr>
              <a:t>6</a:t>
            </a:r>
          </a:p>
        </p:txBody>
      </p:sp>
      <p:sp>
        <p:nvSpPr>
          <p:cNvPr id="40" name="任意多边形 141"/>
          <p:cNvSpPr/>
          <p:nvPr/>
        </p:nvSpPr>
        <p:spPr>
          <a:xfrm rot="3600000" flipH="1">
            <a:off x="4567238" y="2193925"/>
            <a:ext cx="1914525" cy="1406525"/>
          </a:xfrm>
          <a:custGeom>
            <a:avLst/>
            <a:gdLst>
              <a:gd name="txL" fmla="*/ 0 w 4764289"/>
              <a:gd name="txT" fmla="*/ 0 h 3505200"/>
              <a:gd name="txR" fmla="*/ 4764289 w 4764289"/>
              <a:gd name="txB" fmla="*/ 3505200 h 3505200"/>
            </a:gdLst>
            <a:ahLst/>
            <a:cxnLst>
              <a:cxn ang="0">
                <a:pos x="1361000" y="0"/>
              </a:cxn>
              <a:cxn ang="0">
                <a:pos x="1913914" y="552913"/>
              </a:cxn>
              <a:cxn ang="0">
                <a:pos x="1911059" y="609445"/>
              </a:cxn>
              <a:cxn ang="0">
                <a:pos x="1910312" y="614342"/>
              </a:cxn>
              <a:cxn ang="0">
                <a:pos x="1908787" y="640352"/>
              </a:cxn>
              <a:cxn ang="0">
                <a:pos x="920965" y="1408112"/>
              </a:cxn>
              <a:cxn ang="0">
                <a:pos x="6047" y="885795"/>
              </a:cxn>
              <a:cxn ang="0">
                <a:pos x="0" y="871562"/>
              </a:cxn>
              <a:cxn ang="0">
                <a:pos x="26417" y="908179"/>
              </a:cxn>
              <a:cxn ang="0">
                <a:pos x="350195" y="1077128"/>
              </a:cxn>
              <a:cxn ang="0">
                <a:pos x="805722" y="559277"/>
              </a:cxn>
              <a:cxn ang="0">
                <a:pos x="810941" y="496381"/>
              </a:cxn>
              <a:cxn ang="0">
                <a:pos x="1361000"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1"/>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41" name="椭圆 142"/>
          <p:cNvSpPr/>
          <p:nvPr/>
        </p:nvSpPr>
        <p:spPr>
          <a:xfrm flipH="1">
            <a:off x="4996180" y="1970708"/>
            <a:ext cx="914400" cy="914400"/>
          </a:xfrm>
          <a:prstGeom prst="ellipse">
            <a:avLst/>
          </a:prstGeom>
          <a:solidFill>
            <a:srgbClr val="FFFFFF"/>
          </a:solidFill>
          <a:ln w="9525">
            <a:noFill/>
          </a:ln>
        </p:spPr>
        <p:txBody>
          <a:bodyPr wrap="square" lIns="0" tIns="0" rIns="0" bIns="0" anchor="ctr"/>
          <a:lstStyle/>
          <a:p>
            <a:pPr lvl="0" algn="ctr" eaLnBrk="0" fontAlgn="base" hangingPunct="0"/>
            <a:r>
              <a:rPr lang="en-US" altLang="zh-CN" sz="4800" strike="noStrike"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华文行楷" panose="02010800040101010101" pitchFamily="2" charset="-122"/>
                <a:ea typeface="华文行楷" panose="02010800040101010101" pitchFamily="2" charset="-122"/>
                <a:cs typeface="+mn-ea"/>
                <a:sym typeface="Arial" panose="020B0604020202020204" pitchFamily="34" charset="0"/>
              </a:rPr>
              <a:t>1</a:t>
            </a:r>
            <a:endParaRPr lang="en-US" altLang="zh-CN" sz="4800" strike="noStrike"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华文行楷" panose="02010800040101010101" pitchFamily="2" charset="-122"/>
              <a:ea typeface="华文行楷" panose="02010800040101010101" pitchFamily="2" charset="-122"/>
              <a:sym typeface="Arial" panose="020B0604020202020204" pitchFamily="34" charset="0"/>
            </a:endParaRPr>
          </a:p>
        </p:txBody>
      </p:sp>
      <p:sp>
        <p:nvSpPr>
          <p:cNvPr id="42" name="任意多边形 143"/>
          <p:cNvSpPr/>
          <p:nvPr/>
        </p:nvSpPr>
        <p:spPr>
          <a:xfrm rot="7200000" flipH="1">
            <a:off x="5710238" y="2193925"/>
            <a:ext cx="1914525" cy="1406525"/>
          </a:xfrm>
          <a:custGeom>
            <a:avLst/>
            <a:gdLst>
              <a:gd name="txL" fmla="*/ 0 w 4764289"/>
              <a:gd name="txT" fmla="*/ 0 h 3505200"/>
              <a:gd name="txR" fmla="*/ 4764289 w 4764289"/>
              <a:gd name="txB" fmla="*/ 3505200 h 3505200"/>
            </a:gdLst>
            <a:ahLst/>
            <a:cxnLst>
              <a:cxn ang="0">
                <a:pos x="1361000" y="0"/>
              </a:cxn>
              <a:cxn ang="0">
                <a:pos x="1913914" y="552913"/>
              </a:cxn>
              <a:cxn ang="0">
                <a:pos x="1911059" y="609445"/>
              </a:cxn>
              <a:cxn ang="0">
                <a:pos x="1910312" y="614342"/>
              </a:cxn>
              <a:cxn ang="0">
                <a:pos x="1908787" y="640352"/>
              </a:cxn>
              <a:cxn ang="0">
                <a:pos x="920965" y="1408112"/>
              </a:cxn>
              <a:cxn ang="0">
                <a:pos x="6047" y="885795"/>
              </a:cxn>
              <a:cxn ang="0">
                <a:pos x="0" y="871562"/>
              </a:cxn>
              <a:cxn ang="0">
                <a:pos x="26417" y="908179"/>
              </a:cxn>
              <a:cxn ang="0">
                <a:pos x="350195" y="1077128"/>
              </a:cxn>
              <a:cxn ang="0">
                <a:pos x="805722" y="559277"/>
              </a:cxn>
              <a:cxn ang="0">
                <a:pos x="810941" y="496381"/>
              </a:cxn>
              <a:cxn ang="0">
                <a:pos x="1361000"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2"/>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43" name="椭圆 144"/>
          <p:cNvSpPr/>
          <p:nvPr/>
        </p:nvSpPr>
        <p:spPr>
          <a:xfrm flipH="1">
            <a:off x="6534150" y="2157398"/>
            <a:ext cx="914400" cy="914400"/>
          </a:xfrm>
          <a:prstGeom prst="ellipse">
            <a:avLst/>
          </a:prstGeom>
          <a:solidFill>
            <a:srgbClr val="FFFFFF"/>
          </a:solidFill>
          <a:ln w="9525">
            <a:noFill/>
          </a:ln>
        </p:spPr>
        <p:txBody>
          <a:bodyPr wrap="square" lIns="0" tIns="0" rIns="0" bIns="0" anchor="ctr"/>
          <a:lstStyle/>
          <a:p>
            <a:pPr lvl="0" algn="ctr" eaLnBrk="0" fontAlgn="base" hangingPunct="0"/>
            <a:r>
              <a:rPr lang="en-US" altLang="zh-CN" sz="4800" strike="noStrike" noProof="1">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cs typeface="+mn-ea"/>
                <a:sym typeface="Arial" panose="020B0604020202020204" pitchFamily="34" charset="0"/>
              </a:rPr>
              <a:t>2</a:t>
            </a:r>
            <a:endParaRPr lang="en-US" altLang="zh-CN" sz="4800" strike="noStrike" noProof="1">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sym typeface="Arial" panose="020B0604020202020204" pitchFamily="34" charset="0"/>
            </a:endParaRPr>
          </a:p>
        </p:txBody>
      </p:sp>
      <p:sp>
        <p:nvSpPr>
          <p:cNvPr id="44" name="任意多边形 145"/>
          <p:cNvSpPr/>
          <p:nvPr/>
        </p:nvSpPr>
        <p:spPr>
          <a:xfrm rot="-10800000" flipH="1">
            <a:off x="6281738" y="3182938"/>
            <a:ext cx="1914525" cy="1408112"/>
          </a:xfrm>
          <a:custGeom>
            <a:avLst/>
            <a:gdLst>
              <a:gd name="txL" fmla="*/ 0 w 4764289"/>
              <a:gd name="txT" fmla="*/ 0 h 3505200"/>
              <a:gd name="txR" fmla="*/ 4764289 w 4764289"/>
              <a:gd name="txB" fmla="*/ 3505200 h 3505200"/>
            </a:gdLst>
            <a:ahLst/>
            <a:cxnLst>
              <a:cxn ang="0">
                <a:pos x="1361434" y="0"/>
              </a:cxn>
              <a:cxn ang="0">
                <a:pos x="1914525" y="552913"/>
              </a:cxn>
              <a:cxn ang="0">
                <a:pos x="1911669" y="609446"/>
              </a:cxn>
              <a:cxn ang="0">
                <a:pos x="1910922" y="614342"/>
              </a:cxn>
              <a:cxn ang="0">
                <a:pos x="1909396" y="640352"/>
              </a:cxn>
              <a:cxn ang="0">
                <a:pos x="921259" y="1408112"/>
              </a:cxn>
              <a:cxn ang="0">
                <a:pos x="6049" y="885795"/>
              </a:cxn>
              <a:cxn ang="0">
                <a:pos x="0" y="871563"/>
              </a:cxn>
              <a:cxn ang="0">
                <a:pos x="26425" y="908179"/>
              </a:cxn>
              <a:cxn ang="0">
                <a:pos x="350307" y="1077129"/>
              </a:cxn>
              <a:cxn ang="0">
                <a:pos x="805980" y="559278"/>
              </a:cxn>
              <a:cxn ang="0">
                <a:pos x="811200" y="496381"/>
              </a:cxn>
              <a:cxn ang="0">
                <a:pos x="1361434"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rgbClr val="BFBFBF"/>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45" name="椭圆 44"/>
          <p:cNvSpPr/>
          <p:nvPr/>
        </p:nvSpPr>
        <p:spPr>
          <a:xfrm flipH="1">
            <a:off x="7188200" y="3567097"/>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Autofit/>
          </a:bodyPr>
          <a:lstStyle/>
          <a:p>
            <a:pPr algn="ctr" fontAlgn="base"/>
            <a:r>
              <a:rPr lang="en-US" altLang="zh-CN" sz="4800" strike="noStrike" kern="0" noProof="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华文行楷" panose="02010800040101010101" pitchFamily="2" charset="-122"/>
                <a:ea typeface="华文行楷" panose="02010800040101010101" pitchFamily="2" charset="-122"/>
                <a:cs typeface="+mn-ea"/>
                <a:sym typeface="Arial" panose="020B0604020202020204" pitchFamily="34" charset="0"/>
              </a:rPr>
              <a:t>3</a:t>
            </a:r>
          </a:p>
        </p:txBody>
      </p:sp>
      <p:sp>
        <p:nvSpPr>
          <p:cNvPr id="46" name="任意多边形 147"/>
          <p:cNvSpPr/>
          <p:nvPr/>
        </p:nvSpPr>
        <p:spPr>
          <a:xfrm rot="-7200000" flipH="1">
            <a:off x="5710238" y="4173538"/>
            <a:ext cx="1914525" cy="1406525"/>
          </a:xfrm>
          <a:custGeom>
            <a:avLst/>
            <a:gdLst>
              <a:gd name="txL" fmla="*/ 0 w 4764289"/>
              <a:gd name="txT" fmla="*/ 0 h 3505200"/>
              <a:gd name="txR" fmla="*/ 4764289 w 4764289"/>
              <a:gd name="txB" fmla="*/ 3505200 h 3505200"/>
            </a:gdLst>
            <a:ahLst/>
            <a:cxnLst>
              <a:cxn ang="0">
                <a:pos x="1361000" y="0"/>
              </a:cxn>
              <a:cxn ang="0">
                <a:pos x="1913914" y="552913"/>
              </a:cxn>
              <a:cxn ang="0">
                <a:pos x="1911059" y="609445"/>
              </a:cxn>
              <a:cxn ang="0">
                <a:pos x="1910312" y="614342"/>
              </a:cxn>
              <a:cxn ang="0">
                <a:pos x="1908787" y="640352"/>
              </a:cxn>
              <a:cxn ang="0">
                <a:pos x="920965" y="1408112"/>
              </a:cxn>
              <a:cxn ang="0">
                <a:pos x="6047" y="885795"/>
              </a:cxn>
              <a:cxn ang="0">
                <a:pos x="0" y="871562"/>
              </a:cxn>
              <a:cxn ang="0">
                <a:pos x="26417" y="908179"/>
              </a:cxn>
              <a:cxn ang="0">
                <a:pos x="350195" y="1077128"/>
              </a:cxn>
              <a:cxn ang="0">
                <a:pos x="805722" y="559277"/>
              </a:cxn>
              <a:cxn ang="0">
                <a:pos x="810941" y="496381"/>
              </a:cxn>
              <a:cxn ang="0">
                <a:pos x="1361000"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1"/>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47" name="椭圆 148"/>
          <p:cNvSpPr/>
          <p:nvPr/>
        </p:nvSpPr>
        <p:spPr>
          <a:xfrm flipH="1">
            <a:off x="6292850" y="4840273"/>
            <a:ext cx="914400" cy="914400"/>
          </a:xfrm>
          <a:prstGeom prst="ellipse">
            <a:avLst/>
          </a:prstGeom>
          <a:solidFill>
            <a:srgbClr val="FFFFFF"/>
          </a:solidFill>
          <a:ln w="9525">
            <a:noFill/>
          </a:ln>
        </p:spPr>
        <p:txBody>
          <a:bodyPr wrap="square" lIns="0" tIns="0" rIns="0" bIns="0" anchor="ctr"/>
          <a:lstStyle/>
          <a:p>
            <a:pPr lvl="0" algn="ctr" eaLnBrk="0" fontAlgn="base" hangingPunct="0"/>
            <a:r>
              <a:rPr lang="en-US" altLang="zh-CN" sz="4800" strike="noStrike"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华文行楷" panose="02010800040101010101" pitchFamily="2" charset="-122"/>
                <a:ea typeface="华文行楷" panose="02010800040101010101" pitchFamily="2" charset="-122"/>
                <a:cs typeface="+mn-ea"/>
                <a:sym typeface="Arial" panose="020B0604020202020204" pitchFamily="34" charset="0"/>
              </a:rPr>
              <a:t>4</a:t>
            </a:r>
            <a:endParaRPr lang="en-US" altLang="zh-CN" sz="4800" strike="noStrike"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华文行楷" panose="02010800040101010101" pitchFamily="2" charset="-122"/>
              <a:ea typeface="华文行楷" panose="02010800040101010101" pitchFamily="2" charset="-122"/>
              <a:sym typeface="Arial" panose="020B0604020202020204" pitchFamily="34" charset="0"/>
            </a:endParaRPr>
          </a:p>
        </p:txBody>
      </p:sp>
      <p:sp>
        <p:nvSpPr>
          <p:cNvPr id="48" name="任意多边形 149"/>
          <p:cNvSpPr/>
          <p:nvPr/>
        </p:nvSpPr>
        <p:spPr>
          <a:xfrm rot="-3600000" flipH="1">
            <a:off x="4567238" y="4173538"/>
            <a:ext cx="1914525" cy="1406525"/>
          </a:xfrm>
          <a:custGeom>
            <a:avLst/>
            <a:gdLst>
              <a:gd name="txL" fmla="*/ 0 w 4764289"/>
              <a:gd name="txT" fmla="*/ 0 h 3505200"/>
              <a:gd name="txR" fmla="*/ 4764289 w 4764289"/>
              <a:gd name="txB" fmla="*/ 3505200 h 3505200"/>
            </a:gdLst>
            <a:ahLst/>
            <a:cxnLst>
              <a:cxn ang="0">
                <a:pos x="1361000" y="0"/>
              </a:cxn>
              <a:cxn ang="0">
                <a:pos x="1913914" y="552913"/>
              </a:cxn>
              <a:cxn ang="0">
                <a:pos x="1911059" y="609445"/>
              </a:cxn>
              <a:cxn ang="0">
                <a:pos x="1910312" y="614342"/>
              </a:cxn>
              <a:cxn ang="0">
                <a:pos x="1908787" y="640352"/>
              </a:cxn>
              <a:cxn ang="0">
                <a:pos x="920965" y="1408112"/>
              </a:cxn>
              <a:cxn ang="0">
                <a:pos x="6047" y="885795"/>
              </a:cxn>
              <a:cxn ang="0">
                <a:pos x="0" y="871562"/>
              </a:cxn>
              <a:cxn ang="0">
                <a:pos x="26417" y="908179"/>
              </a:cxn>
              <a:cxn ang="0">
                <a:pos x="350195" y="1077128"/>
              </a:cxn>
              <a:cxn ang="0">
                <a:pos x="805722" y="559277"/>
              </a:cxn>
              <a:cxn ang="0">
                <a:pos x="810941" y="496381"/>
              </a:cxn>
              <a:cxn ang="0">
                <a:pos x="1361000" y="0"/>
              </a:cxn>
            </a:cxnLst>
            <a:rect l="txL" t="txT" r="txR" b="tx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2"/>
          </a:solidFill>
          <a:ln w="9525">
            <a:noFill/>
          </a:ln>
        </p:spPr>
        <p:txBody>
          <a:bodyPr wrap="square" lIns="0" tIns="0" rIns="0" bIns="0" anchor="ctr"/>
          <a:lstStyle/>
          <a:p>
            <a:pPr lvl="0" indent="0" algn="ctr" eaLnBrk="0" hangingPunct="0"/>
            <a:r>
              <a:rPr lang="en-US" altLang="zh-CN" sz="1600" dirty="0">
                <a:solidFill>
                  <a:srgbClr val="FFFFFF"/>
                </a:solidFill>
                <a:latin typeface="华文行楷" panose="02010800040101010101" pitchFamily="2" charset="-122"/>
                <a:ea typeface="华文行楷" panose="02010800040101010101" pitchFamily="2" charset="-122"/>
                <a:sym typeface="Arial" panose="020B0604020202020204" pitchFamily="34" charset="0"/>
              </a:rPr>
              <a:t> </a:t>
            </a:r>
          </a:p>
        </p:txBody>
      </p:sp>
      <p:sp>
        <p:nvSpPr>
          <p:cNvPr id="49" name="椭圆 150"/>
          <p:cNvSpPr/>
          <p:nvPr/>
        </p:nvSpPr>
        <p:spPr>
          <a:xfrm flipH="1">
            <a:off x="4743450" y="4702175"/>
            <a:ext cx="914400" cy="914400"/>
          </a:xfrm>
          <a:prstGeom prst="ellipse">
            <a:avLst/>
          </a:prstGeom>
          <a:solidFill>
            <a:srgbClr val="FFFFFF"/>
          </a:solidFill>
          <a:ln w="9525">
            <a:noFill/>
          </a:ln>
        </p:spPr>
        <p:txBody>
          <a:bodyPr wrap="square" lIns="0" tIns="0" rIns="0" bIns="0" anchor="ctr"/>
          <a:lstStyle/>
          <a:p>
            <a:pPr lvl="0" algn="ctr" eaLnBrk="0" fontAlgn="base" hangingPunct="0"/>
            <a:r>
              <a:rPr lang="en-US" altLang="zh-CN" sz="4800" strike="noStrike" noProof="1">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cs typeface="+mn-ea"/>
                <a:sym typeface="Arial" panose="020B0604020202020204" pitchFamily="34" charset="0"/>
              </a:rPr>
              <a:t>5</a:t>
            </a:r>
            <a:endParaRPr lang="en-US" altLang="zh-CN" sz="4800" strike="noStrike" noProof="1">
              <a:ln w="6600">
                <a:solidFill>
                  <a:schemeClr val="accent2"/>
                </a:solidFill>
                <a:prstDash val="solid"/>
              </a:ln>
              <a:solidFill>
                <a:srgbClr val="FFFFFF"/>
              </a:solidFill>
              <a:effectLst>
                <a:outerShdw dist="38100" dir="2700000" algn="tl" rotWithShape="0">
                  <a:schemeClr val="accent2"/>
                </a:outerShdw>
              </a:effectLst>
              <a:latin typeface="华文行楷" panose="02010800040101010101" pitchFamily="2" charset="-122"/>
              <a:ea typeface="华文行楷" panose="02010800040101010101" pitchFamily="2" charset="-122"/>
              <a:sym typeface="Arial" panose="020B0604020202020204" pitchFamily="34" charset="0"/>
            </a:endParaRPr>
          </a:p>
        </p:txBody>
      </p:sp>
      <p:sp>
        <p:nvSpPr>
          <p:cNvPr id="50" name="矩形 152"/>
          <p:cNvSpPr/>
          <p:nvPr/>
        </p:nvSpPr>
        <p:spPr>
          <a:xfrm>
            <a:off x="425572" y="4726745"/>
            <a:ext cx="4033838" cy="1519310"/>
          </a:xfrm>
          <a:prstGeom prst="rect">
            <a:avLst/>
          </a:prstGeom>
          <a:noFill/>
          <a:ln w="9525">
            <a:noFill/>
            <a:miter/>
          </a:ln>
        </p:spPr>
        <p:txBody>
          <a:bodyPr wrap="square" anchor="ctr"/>
          <a:lstStyle/>
          <a:p>
            <a:pPr lvl="0" eaLnBrk="0" fontAlgn="base" hangingPunct="0">
              <a:lnSpc>
                <a:spcPct val="130000"/>
              </a:lnSpc>
            </a:pPr>
            <a:r>
              <a:rPr lang="zh-CN" altLang="en-US" sz="1600" b="1" noProof="1" smtClean="0">
                <a:solidFill>
                  <a:srgbClr val="C00000"/>
                </a:solidFill>
                <a:latin typeface="华文行楷" panose="02010800040101010101" pitchFamily="2" charset="-122"/>
                <a:ea typeface="华文行楷" panose="02010800040101010101" pitchFamily="2" charset="-122"/>
                <a:cs typeface="+mn-ea"/>
                <a:sym typeface="Arial" panose="020B0604020202020204" pitchFamily="34" charset="0"/>
              </a:rPr>
              <a:t>    半开放经济系统</a:t>
            </a:r>
            <a:r>
              <a:rPr lang="zh-CN" altLang="en-US" sz="1600" strike="noStrike"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：允许玩家通过拍卖行进行交易，使玩家可以将通过时间、运气获得的收益进行流通，以让处于各消费水平段的玩家都能在游戏中找到自身的定位和乐趣</a:t>
            </a:r>
            <a:endParaRPr lang="en-US" altLang="zh-CN" sz="1600" strike="noStrike" noProof="1">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1" name="矩形 153"/>
          <p:cNvSpPr/>
          <p:nvPr/>
        </p:nvSpPr>
        <p:spPr>
          <a:xfrm>
            <a:off x="7650163" y="4700602"/>
            <a:ext cx="3999293" cy="1263636"/>
          </a:xfrm>
          <a:prstGeom prst="rect">
            <a:avLst/>
          </a:prstGeom>
          <a:noFill/>
          <a:ln w="9525">
            <a:noFill/>
            <a:miter/>
          </a:ln>
        </p:spPr>
        <p:txBody>
          <a:bodyPr wrap="square" anchor="ctr"/>
          <a:lstStyle/>
          <a:p>
            <a:pPr lvl="0" eaLnBrk="0" fontAlgn="base" hangingPunct="0">
              <a:lnSpc>
                <a:spcPct val="130000"/>
              </a:lnSpc>
            </a:pPr>
            <a:r>
              <a:rPr lang="zh-CN" altLang="en-US" sz="1600" b="1" strike="noStrike" noProof="1" smtClean="0">
                <a:solidFill>
                  <a:srgbClr val="C00000"/>
                </a:solidFill>
                <a:latin typeface="华文行楷" panose="02010800040101010101" pitchFamily="2" charset="-122"/>
                <a:ea typeface="华文行楷" panose="02010800040101010101" pitchFamily="2" charset="-122"/>
                <a:sym typeface="Arial" panose="020B0604020202020204" pitchFamily="34" charset="0"/>
              </a:rPr>
              <a:t>轻度压力</a:t>
            </a:r>
            <a:r>
              <a:rPr lang="zh-CN" altLang="en-US" sz="1600" strike="noStrike" noProof="1" smtClean="0">
                <a:latin typeface="华文行楷" panose="02010800040101010101" pitchFamily="2" charset="-122"/>
                <a:ea typeface="华文行楷" panose="02010800040101010101" pitchFamily="2" charset="-122"/>
                <a:sym typeface="Arial" panose="020B0604020202020204" pitchFamily="34" charset="0"/>
              </a:rPr>
              <a:t>：挂机与操作玩法并重，日常玩法偏挂机，</a:t>
            </a:r>
            <a:r>
              <a:rPr lang="en-US" altLang="zh-CN" sz="1600" strike="noStrike" noProof="1" smtClean="0">
                <a:ea typeface="华文行楷" panose="02010800040101010101" pitchFamily="2" charset="-122"/>
                <a:sym typeface="Arial" panose="020B0604020202020204" pitchFamily="34" charset="0"/>
              </a:rPr>
              <a:t>PVP</a:t>
            </a:r>
            <a:r>
              <a:rPr lang="zh-CN" altLang="en-US" sz="1600" strike="noStrike" noProof="1" smtClean="0">
                <a:latin typeface="华文行楷" panose="02010800040101010101" pitchFamily="2" charset="-122"/>
                <a:ea typeface="华文行楷" panose="02010800040101010101" pitchFamily="2" charset="-122"/>
                <a:sym typeface="Arial" panose="020B0604020202020204" pitchFamily="34" charset="0"/>
              </a:rPr>
              <a:t>玩法偏操作；控制日常玩法时长，慎重加入定点活动</a:t>
            </a:r>
            <a:endParaRPr lang="zh-CN" altLang="en-US" sz="1600" strike="noStrike" noProof="1">
              <a:latin typeface="华文行楷" panose="02010800040101010101" pitchFamily="2" charset="-122"/>
              <a:ea typeface="华文行楷" panose="02010800040101010101" pitchFamily="2" charset="-122"/>
              <a:sym typeface="Arial" panose="020B0604020202020204" pitchFamily="34" charset="0"/>
            </a:endParaRPr>
          </a:p>
        </p:txBody>
      </p:sp>
      <p:sp>
        <p:nvSpPr>
          <p:cNvPr id="52" name="矩形 154"/>
          <p:cNvSpPr/>
          <p:nvPr/>
        </p:nvSpPr>
        <p:spPr>
          <a:xfrm>
            <a:off x="8206105" y="2755900"/>
            <a:ext cx="3853180" cy="1917700"/>
          </a:xfrm>
          <a:prstGeom prst="rect">
            <a:avLst/>
          </a:prstGeom>
          <a:noFill/>
          <a:ln w="9525">
            <a:noFill/>
            <a:miter/>
          </a:ln>
        </p:spPr>
        <p:txBody>
          <a:bodyPr wrap="square" anchor="ctr"/>
          <a:lstStyle/>
          <a:p>
            <a:pPr lvl="0" eaLnBrk="0" fontAlgn="base" hangingPunct="0">
              <a:lnSpc>
                <a:spcPct val="130000"/>
              </a:lnSpc>
            </a:pPr>
            <a:r>
              <a:rPr lang="zh-CN" altLang="en-US" sz="1600" b="1" noProof="1" smtClean="0">
                <a:solidFill>
                  <a:srgbClr val="C00000"/>
                </a:solidFill>
                <a:latin typeface="华文行楷" panose="02010800040101010101" pitchFamily="2" charset="-122"/>
                <a:ea typeface="华文行楷" panose="02010800040101010101" pitchFamily="2" charset="-122"/>
                <a:sym typeface="Arial" panose="020B0604020202020204" pitchFamily="34" charset="0"/>
              </a:rPr>
              <a:t>玩法重点</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a:t>
            </a:r>
            <a:r>
              <a:rPr lang="en-US" altLang="zh-CN" sz="1600" noProof="1" smtClean="0">
                <a:ea typeface="华文行楷" panose="02010800040101010101" pitchFamily="2" charset="-122"/>
                <a:sym typeface="Arial" panose="020B0604020202020204" pitchFamily="34" charset="0"/>
              </a:rPr>
              <a:t>PVE</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为日常玩法重点，消耗玩家时间。</a:t>
            </a:r>
            <a:r>
              <a:rPr lang="en-US" altLang="zh-CN" sz="1600" noProof="1" smtClean="0">
                <a:ea typeface="华文行楷" panose="02010800040101010101" pitchFamily="2" charset="-122"/>
                <a:sym typeface="Arial" panose="020B0604020202020204" pitchFamily="34" charset="0"/>
              </a:rPr>
              <a:t>PVP</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重顶层玩家争夺，刺激付费；普通玩家则更注重分级</a:t>
            </a:r>
            <a:r>
              <a:rPr lang="en-US" altLang="zh-CN" sz="1600" noProof="1" smtClean="0">
                <a:ea typeface="华文行楷" panose="02010800040101010101" pitchFamily="2" charset="-122"/>
                <a:sym typeface="Arial" panose="020B0604020202020204" pitchFamily="34" charset="0"/>
              </a:rPr>
              <a:t>PVP</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，满足玩家</a:t>
            </a:r>
            <a:r>
              <a:rPr lang="en-US" altLang="zh-CN" sz="1600" noProof="1" smtClean="0">
                <a:ea typeface="华文行楷" panose="02010800040101010101" pitchFamily="2" charset="-122"/>
                <a:sym typeface="Arial" panose="020B0604020202020204" pitchFamily="34" charset="0"/>
              </a:rPr>
              <a:t>PVP</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需求的同时给予可接受的</a:t>
            </a:r>
            <a:r>
              <a:rPr lang="en-US" altLang="zh-CN" sz="1600" noProof="1" smtClean="0">
                <a:ea typeface="华文行楷" panose="02010800040101010101" pitchFamily="2" charset="-122"/>
                <a:sym typeface="Arial" panose="020B0604020202020204" pitchFamily="34" charset="0"/>
              </a:rPr>
              <a:t>PVP</a:t>
            </a:r>
            <a:r>
              <a:rPr lang="zh-CN" altLang="en-US" sz="1600" noProof="1" smtClean="0">
                <a:latin typeface="华文行楷" panose="02010800040101010101" pitchFamily="2" charset="-122"/>
                <a:ea typeface="华文行楷" panose="02010800040101010101" pitchFamily="2" charset="-122"/>
                <a:sym typeface="Arial" panose="020B0604020202020204" pitchFamily="34" charset="0"/>
              </a:rPr>
              <a:t>压力。</a:t>
            </a:r>
            <a:endParaRPr lang="en-US" altLang="zh-CN" sz="1600" strike="noStrike" noProof="1">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3" name="矩形 155"/>
          <p:cNvSpPr/>
          <p:nvPr/>
        </p:nvSpPr>
        <p:spPr>
          <a:xfrm>
            <a:off x="324728" y="1781762"/>
            <a:ext cx="4419600" cy="911225"/>
          </a:xfrm>
          <a:prstGeom prst="rect">
            <a:avLst/>
          </a:prstGeom>
          <a:noFill/>
          <a:ln w="9525">
            <a:noFill/>
            <a:miter/>
          </a:ln>
        </p:spPr>
        <p:txBody>
          <a:bodyPr wrap="square" anchor="b"/>
          <a:lstStyle/>
          <a:p>
            <a:pPr lvl="0" eaLnBrk="0" fontAlgn="base" hangingPunct="0">
              <a:lnSpc>
                <a:spcPct val="130000"/>
              </a:lnSpc>
            </a:pPr>
            <a:r>
              <a:rPr lang="en-US" altLang="da-DK" sz="1600" strike="noStrike"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    </a:t>
            </a:r>
            <a:r>
              <a:rPr lang="en-US" altLang="zh-CN" sz="1600" b="1" strike="noStrike" noProof="1" smtClean="0">
                <a:solidFill>
                  <a:srgbClr val="C00000"/>
                </a:solidFill>
                <a:ea typeface="华文行楷" panose="02010800040101010101" pitchFamily="2" charset="-122"/>
                <a:cs typeface="+mn-ea"/>
                <a:sym typeface="Arial" panose="020B0604020202020204" pitchFamily="34" charset="0"/>
              </a:rPr>
              <a:t>IP</a:t>
            </a:r>
            <a:r>
              <a:rPr lang="zh-CN" altLang="en-US" sz="1600" b="1" noProof="1" smtClean="0">
                <a:solidFill>
                  <a:srgbClr val="C00000"/>
                </a:solidFill>
                <a:latin typeface="华文行楷" panose="02010800040101010101" pitchFamily="2" charset="-122"/>
                <a:ea typeface="华文行楷" panose="02010800040101010101" pitchFamily="2" charset="-122"/>
                <a:cs typeface="+mn-ea"/>
                <a:sym typeface="Arial" panose="020B0604020202020204" pitchFamily="34" charset="0"/>
              </a:rPr>
              <a:t>效应</a:t>
            </a:r>
            <a:r>
              <a:rPr lang="zh-CN" altLang="en-US" sz="1600" strike="noStrike"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：抓住</a:t>
            </a:r>
            <a:r>
              <a:rPr lang="en-US" altLang="zh-CN" sz="1600" strike="noStrike" noProof="1" smtClean="0">
                <a:solidFill>
                  <a:srgbClr val="000000"/>
                </a:solidFill>
                <a:ea typeface="华文行楷" panose="02010800040101010101" pitchFamily="2" charset="-122"/>
                <a:cs typeface="+mn-ea"/>
                <a:sym typeface="Arial" panose="020B0604020202020204" pitchFamily="34" charset="0"/>
              </a:rPr>
              <a:t>IP</a:t>
            </a:r>
            <a:r>
              <a:rPr lang="zh-CN" altLang="en-US" sz="1600" strike="noStrike"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核心，以独特的剧情展现方式和全面的世界观代入，让用户真正在影视和游戏中联动起来</a:t>
            </a:r>
            <a:endParaRPr lang="da-DK" altLang="zh-CN" sz="1600" strike="noStrike" noProof="1">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endParaRPr>
          </a:p>
        </p:txBody>
      </p:sp>
      <p:sp>
        <p:nvSpPr>
          <p:cNvPr id="54" name="矩形 155"/>
          <p:cNvSpPr/>
          <p:nvPr/>
        </p:nvSpPr>
        <p:spPr>
          <a:xfrm>
            <a:off x="7721648" y="1476375"/>
            <a:ext cx="4203701" cy="1200785"/>
          </a:xfrm>
          <a:prstGeom prst="rect">
            <a:avLst/>
          </a:prstGeom>
          <a:noFill/>
          <a:ln w="9525">
            <a:noFill/>
            <a:miter/>
          </a:ln>
        </p:spPr>
        <p:txBody>
          <a:bodyPr wrap="square" anchor="b"/>
          <a:lstStyle/>
          <a:p>
            <a:pPr lvl="0" eaLnBrk="0" fontAlgn="base" hangingPunct="0">
              <a:lnSpc>
                <a:spcPct val="130000"/>
              </a:lnSpc>
            </a:pPr>
            <a:r>
              <a:rPr lang="zh-CN" altLang="en-US" sz="1600" b="1" strike="noStrike" noProof="1" smtClean="0">
                <a:solidFill>
                  <a:srgbClr val="C00000"/>
                </a:solidFill>
                <a:latin typeface="华文行楷" panose="02010800040101010101" pitchFamily="2" charset="-122"/>
                <a:ea typeface="华文行楷" panose="02010800040101010101" pitchFamily="2" charset="-122"/>
                <a:sym typeface="Arial" panose="020B0604020202020204" pitchFamily="34" charset="0"/>
              </a:rPr>
              <a:t>   粘度社交</a:t>
            </a:r>
            <a:r>
              <a:rPr lang="zh-CN" altLang="en-US" sz="1600" strike="noStrike" noProof="1" smtClean="0">
                <a:solidFill>
                  <a:srgbClr val="000000"/>
                </a:solidFill>
                <a:latin typeface="华文行楷" panose="02010800040101010101" pitchFamily="2" charset="-122"/>
                <a:ea typeface="华文行楷" panose="02010800040101010101" pitchFamily="2" charset="-122"/>
                <a:sym typeface="Arial" panose="020B0604020202020204" pitchFamily="34" charset="0"/>
              </a:rPr>
              <a:t>：以</a:t>
            </a:r>
            <a:r>
              <a:rPr lang="en-US" altLang="zh-CN" sz="1600" strike="noStrike" noProof="1" smtClean="0">
                <a:solidFill>
                  <a:srgbClr val="000000"/>
                </a:solidFill>
                <a:ea typeface="华文行楷" panose="02010800040101010101" pitchFamily="2" charset="-122"/>
                <a:sym typeface="Arial" panose="020B0604020202020204" pitchFamily="34" charset="0"/>
              </a:rPr>
              <a:t>mmo</a:t>
            </a:r>
            <a:r>
              <a:rPr lang="zh-CN" altLang="en-US" sz="1600" strike="noStrike" noProof="1" smtClean="0">
                <a:solidFill>
                  <a:srgbClr val="000000"/>
                </a:solidFill>
                <a:latin typeface="华文行楷" panose="02010800040101010101" pitchFamily="2" charset="-122"/>
                <a:ea typeface="华文行楷" panose="02010800040101010101" pitchFamily="2" charset="-122"/>
                <a:sym typeface="Arial" panose="020B0604020202020204" pitchFamily="34" charset="0"/>
              </a:rPr>
              <a:t>为玩法核心，重帮派社交，弱化帮派生存压力，辅以全面的社交关系，满足各类玩家的社交需求，从而达成“长生命周期”</a:t>
            </a:r>
            <a:endParaRPr lang="da-DK" altLang="zh-CN" sz="1600" strike="noStrike" noProof="1">
              <a:solidFill>
                <a:srgbClr val="000000"/>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5" name="矩形 152"/>
          <p:cNvSpPr/>
          <p:nvPr/>
        </p:nvSpPr>
        <p:spPr>
          <a:xfrm>
            <a:off x="389890" y="2859405"/>
            <a:ext cx="3712210" cy="1818005"/>
          </a:xfrm>
          <a:prstGeom prst="rect">
            <a:avLst/>
          </a:prstGeom>
          <a:noFill/>
          <a:ln w="9525">
            <a:noFill/>
            <a:miter/>
          </a:ln>
        </p:spPr>
        <p:txBody>
          <a:bodyPr wrap="square" anchor="ctr"/>
          <a:lstStyle/>
          <a:p>
            <a:pPr lvl="0" eaLnBrk="0" fontAlgn="base" hangingPunct="0">
              <a:lnSpc>
                <a:spcPct val="130000"/>
              </a:lnSpc>
            </a:pPr>
            <a:r>
              <a:rPr lang="zh-CN" altLang="en-US" sz="1600" b="1" noProof="1" smtClean="0">
                <a:solidFill>
                  <a:srgbClr val="C00000"/>
                </a:solidFill>
                <a:latin typeface="华文行楷" panose="02010800040101010101" pitchFamily="2" charset="-122"/>
                <a:ea typeface="华文行楷" panose="02010800040101010101" pitchFamily="2" charset="-122"/>
                <a:cs typeface="+mn-ea"/>
                <a:sym typeface="Arial" panose="020B0604020202020204" pitchFamily="34" charset="0"/>
              </a:rPr>
              <a:t>    简单操作</a:t>
            </a:r>
            <a:r>
              <a:rPr lang="zh-CN" altLang="en-US" sz="1600"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a:t>
            </a:r>
            <a:r>
              <a:rPr lang="zh-CN" altLang="en-US" sz="1600" kern="0" dirty="0" smtClean="0">
                <a:latin typeface="华文行楷" panose="02010800040101010101" pitchFamily="2" charset="-122"/>
                <a:ea typeface="华文行楷" panose="02010800040101010101" pitchFamily="2" charset="-122"/>
                <a:sym typeface="微软雅黑" panose="020B0503020204020204" pitchFamily="2" charset="-122"/>
              </a:rPr>
              <a:t>摇杆</a:t>
            </a:r>
            <a:r>
              <a:rPr lang="en-US" altLang="zh-CN" sz="1600" kern="0" dirty="0" smtClean="0">
                <a:latin typeface="华文行楷" panose="02010800040101010101" pitchFamily="2" charset="-122"/>
                <a:ea typeface="华文行楷" panose="02010800040101010101" pitchFamily="2" charset="-122"/>
                <a:sym typeface="微软雅黑" panose="020B0503020204020204" pitchFamily="2" charset="-122"/>
              </a:rPr>
              <a:t>+</a:t>
            </a:r>
            <a:r>
              <a:rPr lang="zh-CN" altLang="en-US" sz="1600" kern="0" dirty="0" smtClean="0">
                <a:latin typeface="华文行楷" panose="02010800040101010101" pitchFamily="2" charset="-122"/>
                <a:ea typeface="华文行楷" panose="02010800040101010101" pitchFamily="2" charset="-122"/>
                <a:sym typeface="微软雅黑" panose="020B0503020204020204" pitchFamily="2" charset="-122"/>
              </a:rPr>
              <a:t>按钮</a:t>
            </a:r>
            <a:r>
              <a:rPr lang="zh-CN" altLang="en-US" sz="1600" noProof="1" smtClean="0">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rPr>
              <a:t>”</a:t>
            </a:r>
            <a:r>
              <a:rPr lang="zh-CN" altLang="en-US" sz="1600" kern="0" dirty="0" smtClean="0">
                <a:latin typeface="华文行楷" panose="02010800040101010101" pitchFamily="2" charset="-122"/>
                <a:ea typeface="华文行楷" panose="02010800040101010101" pitchFamily="2" charset="-122"/>
                <a:sym typeface="微软雅黑" panose="020B0503020204020204" pitchFamily="2" charset="-122"/>
              </a:rPr>
              <a:t> 的即时</a:t>
            </a:r>
            <a:r>
              <a:rPr lang="zh-CN" altLang="en-US" sz="1600" kern="0" dirty="0" smtClean="0">
                <a:solidFill>
                  <a:srgbClr val="000000"/>
                </a:solidFill>
                <a:latin typeface="华文行楷" panose="02010800040101010101" pitchFamily="2" charset="-122"/>
                <a:ea typeface="华文行楷" panose="02010800040101010101" pitchFamily="2" charset="-122"/>
                <a:sym typeface="微软雅黑" panose="020B0503020204020204" pitchFamily="2" charset="-122"/>
              </a:rPr>
              <a:t>战斗模式，</a:t>
            </a:r>
            <a:r>
              <a:rPr lang="zh-CN" altLang="en-US" sz="1600" kern="0" noProof="1" smtClean="0">
                <a:solidFill>
                  <a:srgbClr val="000000"/>
                </a:solidFill>
                <a:latin typeface="华文行楷" panose="02010800040101010101" pitchFamily="2" charset="-122"/>
                <a:ea typeface="华文行楷" panose="02010800040101010101" pitchFamily="2" charset="-122"/>
                <a:cs typeface="+mn-ea"/>
                <a:sym typeface="微软雅黑" panose="020B0503020204020204" pitchFamily="2" charset="-122"/>
              </a:rPr>
              <a:t>携带</a:t>
            </a:r>
            <a:r>
              <a:rPr lang="en-US" altLang="zh-CN" sz="1600" kern="0" noProof="1" smtClean="0">
                <a:solidFill>
                  <a:srgbClr val="000000"/>
                </a:solidFill>
                <a:latin typeface="华文行楷" panose="02010800040101010101" pitchFamily="2" charset="-122"/>
                <a:ea typeface="华文行楷" panose="02010800040101010101" pitchFamily="2" charset="-122"/>
                <a:cs typeface="+mn-ea"/>
                <a:sym typeface="微软雅黑" panose="020B0503020204020204" pitchFamily="2" charset="-122"/>
              </a:rPr>
              <a:t>4+1</a:t>
            </a:r>
            <a:r>
              <a:rPr lang="zh-CN" altLang="en-US" sz="1600" kern="0" noProof="1" smtClean="0">
                <a:solidFill>
                  <a:srgbClr val="000000"/>
                </a:solidFill>
                <a:latin typeface="华文行楷" panose="02010800040101010101" pitchFamily="2" charset="-122"/>
                <a:ea typeface="华文行楷" panose="02010800040101010101" pitchFamily="2" charset="-122"/>
                <a:cs typeface="+mn-ea"/>
                <a:sym typeface="微软雅黑" panose="020B0503020204020204" pitchFamily="2" charset="-122"/>
              </a:rPr>
              <a:t>（默认技能）的可操作技能，操作简单但各具特色</a:t>
            </a:r>
            <a:endParaRPr lang="zh-CN" altLang="en-US" sz="1600" strike="noStrike" noProof="1">
              <a:solidFill>
                <a:srgbClr val="000000"/>
              </a:solidFill>
              <a:latin typeface="华文行楷" panose="02010800040101010101" pitchFamily="2" charset="-122"/>
              <a:ea typeface="华文行楷" panose="02010800040101010101" pitchFamily="2" charset="-122"/>
              <a:cs typeface="+mn-ea"/>
              <a:sym typeface="Arial" panose="020B0604020202020204" pitchFamily="34" charset="0"/>
            </a:endParaRPr>
          </a:p>
        </p:txBody>
      </p:sp>
      <p:cxnSp>
        <p:nvCxnSpPr>
          <p:cNvPr id="56" name="直接连接符 55"/>
          <p:cNvCxnSpPr/>
          <p:nvPr/>
        </p:nvCxnSpPr>
        <p:spPr>
          <a:xfrm flipH="1">
            <a:off x="389256" y="4619472"/>
            <a:ext cx="3700144" cy="28728"/>
          </a:xfrm>
          <a:prstGeom prst="line">
            <a:avLst/>
          </a:prstGeom>
          <a:ln w="22225">
            <a:solidFill>
              <a:srgbClr val="5B9BD5"/>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81000" y="2824902"/>
            <a:ext cx="3778805" cy="6081"/>
          </a:xfrm>
          <a:prstGeom prst="line">
            <a:avLst/>
          </a:prstGeom>
          <a:ln w="22225">
            <a:solidFill>
              <a:srgbClr val="5B9BD5"/>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7747048" y="2853055"/>
            <a:ext cx="4152900" cy="12700"/>
          </a:xfrm>
          <a:prstGeom prst="line">
            <a:avLst/>
          </a:prstGeom>
          <a:ln w="22225">
            <a:solidFill>
              <a:srgbClr val="5B9BD5"/>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7905751" y="4639476"/>
            <a:ext cx="4152900" cy="12700"/>
          </a:xfrm>
          <a:prstGeom prst="line">
            <a:avLst/>
          </a:prstGeom>
          <a:ln w="22225">
            <a:solidFill>
              <a:srgbClr val="5B9BD5"/>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0B0F0"/>
                </a:solidFill>
                <a:latin typeface="华文行楷" panose="02010800040101010101" pitchFamily="2" charset="-122"/>
                <a:ea typeface="华文行楷" panose="02010800040101010101" pitchFamily="2" charset="-122"/>
              </a:rPr>
              <a:t>产品理念</a:t>
            </a:r>
            <a:endParaRPr lang="en-US" altLang="zh-CN" sz="3600" b="1" dirty="0" smtClean="0">
              <a:solidFill>
                <a:srgbClr val="00B0F0"/>
              </a:solidFill>
              <a:latin typeface="华文行楷" panose="02010800040101010101" pitchFamily="2" charset="-122"/>
              <a:ea typeface="华文行楷" panose="02010800040101010101" pitchFamily="2" charset="-122"/>
            </a:endParaRPr>
          </a:p>
        </p:txBody>
      </p:sp>
      <p:sp>
        <p:nvSpPr>
          <p:cNvPr id="28" name="矩形 27"/>
          <p:cNvSpPr/>
          <p:nvPr/>
        </p:nvSpPr>
        <p:spPr>
          <a:xfrm>
            <a:off x="-22578" y="-11289"/>
            <a:ext cx="485422"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9" name="矩形 28"/>
          <p:cNvSpPr/>
          <p:nvPr/>
        </p:nvSpPr>
        <p:spPr>
          <a:xfrm>
            <a:off x="528927" y="-11290"/>
            <a:ext cx="174978"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fltVal val="0"/>
                                          </p:val>
                                        </p:tav>
                                        <p:tav tm="100000">
                                          <p:val>
                                            <p:strVal val="#ppt_w"/>
                                          </p:val>
                                        </p:tav>
                                      </p:tavLst>
                                    </p:anim>
                                    <p:anim calcmode="lin" valueType="num">
                                      <p:cBhvr>
                                        <p:cTn id="8" dur="1000" fill="hold"/>
                                        <p:tgtEl>
                                          <p:spTgt spid="53"/>
                                        </p:tgtEl>
                                        <p:attrNameLst>
                                          <p:attrName>ppt_h</p:attrName>
                                        </p:attrNameLst>
                                      </p:cBhvr>
                                      <p:tavLst>
                                        <p:tav tm="0">
                                          <p:val>
                                            <p:fltVal val="0"/>
                                          </p:val>
                                        </p:tav>
                                        <p:tav tm="100000">
                                          <p:val>
                                            <p:strVal val="#ppt_h"/>
                                          </p:val>
                                        </p:tav>
                                      </p:tavLst>
                                    </p:anim>
                                    <p:anim calcmode="lin" valueType="num">
                                      <p:cBhvr>
                                        <p:cTn id="9" dur="1000" fill="hold"/>
                                        <p:tgtEl>
                                          <p:spTgt spid="53"/>
                                        </p:tgtEl>
                                        <p:attrNameLst>
                                          <p:attrName>style.rotation</p:attrName>
                                        </p:attrNameLst>
                                      </p:cBhvr>
                                      <p:tavLst>
                                        <p:tav tm="0">
                                          <p:val>
                                            <p:fltVal val="90"/>
                                          </p:val>
                                        </p:tav>
                                        <p:tav tm="100000">
                                          <p:val>
                                            <p:fltVal val="0"/>
                                          </p:val>
                                        </p:tav>
                                      </p:tavLst>
                                    </p:anim>
                                    <p:animEffect transition="in" filter="fade">
                                      <p:cBhvr>
                                        <p:cTn id="10" dur="1000"/>
                                        <p:tgtEl>
                                          <p:spTgt spid="53"/>
                                        </p:tgtEl>
                                      </p:cBhvr>
                                    </p:animEffect>
                                  </p:childTnLst>
                                </p:cTn>
                              </p:par>
                              <p:par>
                                <p:cTn id="11" presetID="3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p:cTn id="13" dur="1000" fill="hold"/>
                                        <p:tgtEl>
                                          <p:spTgt spid="57"/>
                                        </p:tgtEl>
                                        <p:attrNameLst>
                                          <p:attrName>ppt_w</p:attrName>
                                        </p:attrNameLst>
                                      </p:cBhvr>
                                      <p:tavLst>
                                        <p:tav tm="0">
                                          <p:val>
                                            <p:fltVal val="0"/>
                                          </p:val>
                                        </p:tav>
                                        <p:tav tm="100000">
                                          <p:val>
                                            <p:strVal val="#ppt_w"/>
                                          </p:val>
                                        </p:tav>
                                      </p:tavLst>
                                    </p:anim>
                                    <p:anim calcmode="lin" valueType="num">
                                      <p:cBhvr>
                                        <p:cTn id="14" dur="1000" fill="hold"/>
                                        <p:tgtEl>
                                          <p:spTgt spid="57"/>
                                        </p:tgtEl>
                                        <p:attrNameLst>
                                          <p:attrName>ppt_h</p:attrName>
                                        </p:attrNameLst>
                                      </p:cBhvr>
                                      <p:tavLst>
                                        <p:tav tm="0">
                                          <p:val>
                                            <p:fltVal val="0"/>
                                          </p:val>
                                        </p:tav>
                                        <p:tav tm="100000">
                                          <p:val>
                                            <p:strVal val="#ppt_h"/>
                                          </p:val>
                                        </p:tav>
                                      </p:tavLst>
                                    </p:anim>
                                    <p:anim calcmode="lin" valueType="num">
                                      <p:cBhvr>
                                        <p:cTn id="15" dur="1000" fill="hold"/>
                                        <p:tgtEl>
                                          <p:spTgt spid="57"/>
                                        </p:tgtEl>
                                        <p:attrNameLst>
                                          <p:attrName>style.rotation</p:attrName>
                                        </p:attrNameLst>
                                      </p:cBhvr>
                                      <p:tavLst>
                                        <p:tav tm="0">
                                          <p:val>
                                            <p:fltVal val="90"/>
                                          </p:val>
                                        </p:tav>
                                        <p:tav tm="100000">
                                          <p:val>
                                            <p:fltVal val="0"/>
                                          </p:val>
                                        </p:tav>
                                      </p:tavLst>
                                    </p:anim>
                                    <p:animEffect transition="in" filter="fade">
                                      <p:cBhvr>
                                        <p:cTn id="16" dur="10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1000" fill="hold"/>
                                        <p:tgtEl>
                                          <p:spTgt spid="54"/>
                                        </p:tgtEl>
                                        <p:attrNameLst>
                                          <p:attrName>ppt_w</p:attrName>
                                        </p:attrNameLst>
                                      </p:cBhvr>
                                      <p:tavLst>
                                        <p:tav tm="0">
                                          <p:val>
                                            <p:fltVal val="0"/>
                                          </p:val>
                                        </p:tav>
                                        <p:tav tm="100000">
                                          <p:val>
                                            <p:strVal val="#ppt_w"/>
                                          </p:val>
                                        </p:tav>
                                      </p:tavLst>
                                    </p:anim>
                                    <p:anim calcmode="lin" valueType="num">
                                      <p:cBhvr>
                                        <p:cTn id="22" dur="1000" fill="hold"/>
                                        <p:tgtEl>
                                          <p:spTgt spid="54"/>
                                        </p:tgtEl>
                                        <p:attrNameLst>
                                          <p:attrName>ppt_h</p:attrName>
                                        </p:attrNameLst>
                                      </p:cBhvr>
                                      <p:tavLst>
                                        <p:tav tm="0">
                                          <p:val>
                                            <p:fltVal val="0"/>
                                          </p:val>
                                        </p:tav>
                                        <p:tav tm="100000">
                                          <p:val>
                                            <p:strVal val="#ppt_h"/>
                                          </p:val>
                                        </p:tav>
                                      </p:tavLst>
                                    </p:anim>
                                    <p:anim calcmode="lin" valueType="num">
                                      <p:cBhvr>
                                        <p:cTn id="23" dur="1000" fill="hold"/>
                                        <p:tgtEl>
                                          <p:spTgt spid="54"/>
                                        </p:tgtEl>
                                        <p:attrNameLst>
                                          <p:attrName>style.rotation</p:attrName>
                                        </p:attrNameLst>
                                      </p:cBhvr>
                                      <p:tavLst>
                                        <p:tav tm="0">
                                          <p:val>
                                            <p:fltVal val="90"/>
                                          </p:val>
                                        </p:tav>
                                        <p:tav tm="100000">
                                          <p:val>
                                            <p:fltVal val="0"/>
                                          </p:val>
                                        </p:tav>
                                      </p:tavLst>
                                    </p:anim>
                                    <p:animEffect transition="in" filter="fade">
                                      <p:cBhvr>
                                        <p:cTn id="24" dur="1000"/>
                                        <p:tgtEl>
                                          <p:spTgt spid="54"/>
                                        </p:tgtEl>
                                      </p:cBhvr>
                                    </p:animEffect>
                                  </p:childTnLst>
                                </p:cTn>
                              </p:par>
                              <p:par>
                                <p:cTn id="25" presetID="3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1000" fill="hold"/>
                                        <p:tgtEl>
                                          <p:spTgt spid="58"/>
                                        </p:tgtEl>
                                        <p:attrNameLst>
                                          <p:attrName>ppt_w</p:attrName>
                                        </p:attrNameLst>
                                      </p:cBhvr>
                                      <p:tavLst>
                                        <p:tav tm="0">
                                          <p:val>
                                            <p:fltVal val="0"/>
                                          </p:val>
                                        </p:tav>
                                        <p:tav tm="100000">
                                          <p:val>
                                            <p:strVal val="#ppt_w"/>
                                          </p:val>
                                        </p:tav>
                                      </p:tavLst>
                                    </p:anim>
                                    <p:anim calcmode="lin" valueType="num">
                                      <p:cBhvr>
                                        <p:cTn id="28" dur="1000" fill="hold"/>
                                        <p:tgtEl>
                                          <p:spTgt spid="58"/>
                                        </p:tgtEl>
                                        <p:attrNameLst>
                                          <p:attrName>ppt_h</p:attrName>
                                        </p:attrNameLst>
                                      </p:cBhvr>
                                      <p:tavLst>
                                        <p:tav tm="0">
                                          <p:val>
                                            <p:fltVal val="0"/>
                                          </p:val>
                                        </p:tav>
                                        <p:tav tm="100000">
                                          <p:val>
                                            <p:strVal val="#ppt_h"/>
                                          </p:val>
                                        </p:tav>
                                      </p:tavLst>
                                    </p:anim>
                                    <p:anim calcmode="lin" valueType="num">
                                      <p:cBhvr>
                                        <p:cTn id="29" dur="1000" fill="hold"/>
                                        <p:tgtEl>
                                          <p:spTgt spid="58"/>
                                        </p:tgtEl>
                                        <p:attrNameLst>
                                          <p:attrName>style.rotation</p:attrName>
                                        </p:attrNameLst>
                                      </p:cBhvr>
                                      <p:tavLst>
                                        <p:tav tm="0">
                                          <p:val>
                                            <p:fltVal val="90"/>
                                          </p:val>
                                        </p:tav>
                                        <p:tav tm="100000">
                                          <p:val>
                                            <p:fltVal val="0"/>
                                          </p:val>
                                        </p:tav>
                                      </p:tavLst>
                                    </p:anim>
                                    <p:animEffect transition="in" filter="fade">
                                      <p:cBhvr>
                                        <p:cTn id="30" dur="10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1000" fill="hold"/>
                                        <p:tgtEl>
                                          <p:spTgt spid="52"/>
                                        </p:tgtEl>
                                        <p:attrNameLst>
                                          <p:attrName>ppt_w</p:attrName>
                                        </p:attrNameLst>
                                      </p:cBhvr>
                                      <p:tavLst>
                                        <p:tav tm="0">
                                          <p:val>
                                            <p:fltVal val="0"/>
                                          </p:val>
                                        </p:tav>
                                        <p:tav tm="100000">
                                          <p:val>
                                            <p:strVal val="#ppt_w"/>
                                          </p:val>
                                        </p:tav>
                                      </p:tavLst>
                                    </p:anim>
                                    <p:anim calcmode="lin" valueType="num">
                                      <p:cBhvr>
                                        <p:cTn id="36" dur="1000" fill="hold"/>
                                        <p:tgtEl>
                                          <p:spTgt spid="52"/>
                                        </p:tgtEl>
                                        <p:attrNameLst>
                                          <p:attrName>ppt_h</p:attrName>
                                        </p:attrNameLst>
                                      </p:cBhvr>
                                      <p:tavLst>
                                        <p:tav tm="0">
                                          <p:val>
                                            <p:fltVal val="0"/>
                                          </p:val>
                                        </p:tav>
                                        <p:tav tm="100000">
                                          <p:val>
                                            <p:strVal val="#ppt_h"/>
                                          </p:val>
                                        </p:tav>
                                      </p:tavLst>
                                    </p:anim>
                                    <p:anim calcmode="lin" valueType="num">
                                      <p:cBhvr>
                                        <p:cTn id="37" dur="1000" fill="hold"/>
                                        <p:tgtEl>
                                          <p:spTgt spid="52"/>
                                        </p:tgtEl>
                                        <p:attrNameLst>
                                          <p:attrName>style.rotation</p:attrName>
                                        </p:attrNameLst>
                                      </p:cBhvr>
                                      <p:tavLst>
                                        <p:tav tm="0">
                                          <p:val>
                                            <p:fltVal val="90"/>
                                          </p:val>
                                        </p:tav>
                                        <p:tav tm="100000">
                                          <p:val>
                                            <p:fltVal val="0"/>
                                          </p:val>
                                        </p:tav>
                                      </p:tavLst>
                                    </p:anim>
                                    <p:animEffect transition="in" filter="fade">
                                      <p:cBhvr>
                                        <p:cTn id="38" dur="1000"/>
                                        <p:tgtEl>
                                          <p:spTgt spid="52"/>
                                        </p:tgtEl>
                                      </p:cBhvr>
                                    </p:animEffect>
                                  </p:childTnLst>
                                </p:cTn>
                              </p:par>
                              <p:par>
                                <p:cTn id="39" presetID="3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1000" fill="hold"/>
                                        <p:tgtEl>
                                          <p:spTgt spid="59"/>
                                        </p:tgtEl>
                                        <p:attrNameLst>
                                          <p:attrName>ppt_w</p:attrName>
                                        </p:attrNameLst>
                                      </p:cBhvr>
                                      <p:tavLst>
                                        <p:tav tm="0">
                                          <p:val>
                                            <p:fltVal val="0"/>
                                          </p:val>
                                        </p:tav>
                                        <p:tav tm="100000">
                                          <p:val>
                                            <p:strVal val="#ppt_w"/>
                                          </p:val>
                                        </p:tav>
                                      </p:tavLst>
                                    </p:anim>
                                    <p:anim calcmode="lin" valueType="num">
                                      <p:cBhvr>
                                        <p:cTn id="42" dur="1000" fill="hold"/>
                                        <p:tgtEl>
                                          <p:spTgt spid="59"/>
                                        </p:tgtEl>
                                        <p:attrNameLst>
                                          <p:attrName>ppt_h</p:attrName>
                                        </p:attrNameLst>
                                      </p:cBhvr>
                                      <p:tavLst>
                                        <p:tav tm="0">
                                          <p:val>
                                            <p:fltVal val="0"/>
                                          </p:val>
                                        </p:tav>
                                        <p:tav tm="100000">
                                          <p:val>
                                            <p:strVal val="#ppt_h"/>
                                          </p:val>
                                        </p:tav>
                                      </p:tavLst>
                                    </p:anim>
                                    <p:anim calcmode="lin" valueType="num">
                                      <p:cBhvr>
                                        <p:cTn id="43" dur="1000" fill="hold"/>
                                        <p:tgtEl>
                                          <p:spTgt spid="59"/>
                                        </p:tgtEl>
                                        <p:attrNameLst>
                                          <p:attrName>style.rotation</p:attrName>
                                        </p:attrNameLst>
                                      </p:cBhvr>
                                      <p:tavLst>
                                        <p:tav tm="0">
                                          <p:val>
                                            <p:fltVal val="90"/>
                                          </p:val>
                                        </p:tav>
                                        <p:tav tm="100000">
                                          <p:val>
                                            <p:fltVal val="0"/>
                                          </p:val>
                                        </p:tav>
                                      </p:tavLst>
                                    </p:anim>
                                    <p:animEffect transition="in" filter="fade">
                                      <p:cBhvr>
                                        <p:cTn id="44" dur="10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1000" fill="hold"/>
                                        <p:tgtEl>
                                          <p:spTgt spid="50"/>
                                        </p:tgtEl>
                                        <p:attrNameLst>
                                          <p:attrName>ppt_w</p:attrName>
                                        </p:attrNameLst>
                                      </p:cBhvr>
                                      <p:tavLst>
                                        <p:tav tm="0">
                                          <p:val>
                                            <p:fltVal val="0"/>
                                          </p:val>
                                        </p:tav>
                                        <p:tav tm="100000">
                                          <p:val>
                                            <p:strVal val="#ppt_w"/>
                                          </p:val>
                                        </p:tav>
                                      </p:tavLst>
                                    </p:anim>
                                    <p:anim calcmode="lin" valueType="num">
                                      <p:cBhvr>
                                        <p:cTn id="58" dur="1000" fill="hold"/>
                                        <p:tgtEl>
                                          <p:spTgt spid="50"/>
                                        </p:tgtEl>
                                        <p:attrNameLst>
                                          <p:attrName>ppt_h</p:attrName>
                                        </p:attrNameLst>
                                      </p:cBhvr>
                                      <p:tavLst>
                                        <p:tav tm="0">
                                          <p:val>
                                            <p:fltVal val="0"/>
                                          </p:val>
                                        </p:tav>
                                        <p:tav tm="100000">
                                          <p:val>
                                            <p:strVal val="#ppt_h"/>
                                          </p:val>
                                        </p:tav>
                                      </p:tavLst>
                                    </p:anim>
                                    <p:anim calcmode="lin" valueType="num">
                                      <p:cBhvr>
                                        <p:cTn id="59" dur="1000" fill="hold"/>
                                        <p:tgtEl>
                                          <p:spTgt spid="50"/>
                                        </p:tgtEl>
                                        <p:attrNameLst>
                                          <p:attrName>style.rotation</p:attrName>
                                        </p:attrNameLst>
                                      </p:cBhvr>
                                      <p:tavLst>
                                        <p:tav tm="0">
                                          <p:val>
                                            <p:fltVal val="90"/>
                                          </p:val>
                                        </p:tav>
                                        <p:tav tm="100000">
                                          <p:val>
                                            <p:fltVal val="0"/>
                                          </p:val>
                                        </p:tav>
                                      </p:tavLst>
                                    </p:anim>
                                    <p:animEffect transition="in" filter="fade">
                                      <p:cBhvr>
                                        <p:cTn id="60" dur="1000"/>
                                        <p:tgtEl>
                                          <p:spTgt spid="50"/>
                                        </p:tgtEl>
                                      </p:cBhvr>
                                    </p:animEffect>
                                  </p:childTnLst>
                                </p:cTn>
                              </p:par>
                              <p:par>
                                <p:cTn id="61" presetID="3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1000" fill="hold"/>
                                        <p:tgtEl>
                                          <p:spTgt spid="56"/>
                                        </p:tgtEl>
                                        <p:attrNameLst>
                                          <p:attrName>ppt_w</p:attrName>
                                        </p:attrNameLst>
                                      </p:cBhvr>
                                      <p:tavLst>
                                        <p:tav tm="0">
                                          <p:val>
                                            <p:fltVal val="0"/>
                                          </p:val>
                                        </p:tav>
                                        <p:tav tm="100000">
                                          <p:val>
                                            <p:strVal val="#ppt_w"/>
                                          </p:val>
                                        </p:tav>
                                      </p:tavLst>
                                    </p:anim>
                                    <p:anim calcmode="lin" valueType="num">
                                      <p:cBhvr>
                                        <p:cTn id="64" dur="1000" fill="hold"/>
                                        <p:tgtEl>
                                          <p:spTgt spid="56"/>
                                        </p:tgtEl>
                                        <p:attrNameLst>
                                          <p:attrName>ppt_h</p:attrName>
                                        </p:attrNameLst>
                                      </p:cBhvr>
                                      <p:tavLst>
                                        <p:tav tm="0">
                                          <p:val>
                                            <p:fltVal val="0"/>
                                          </p:val>
                                        </p:tav>
                                        <p:tav tm="100000">
                                          <p:val>
                                            <p:strVal val="#ppt_h"/>
                                          </p:val>
                                        </p:tav>
                                      </p:tavLst>
                                    </p:anim>
                                    <p:anim calcmode="lin" valueType="num">
                                      <p:cBhvr>
                                        <p:cTn id="65" dur="1000" fill="hold"/>
                                        <p:tgtEl>
                                          <p:spTgt spid="56"/>
                                        </p:tgtEl>
                                        <p:attrNameLst>
                                          <p:attrName>style.rotation</p:attrName>
                                        </p:attrNameLst>
                                      </p:cBhvr>
                                      <p:tavLst>
                                        <p:tav tm="0">
                                          <p:val>
                                            <p:fltVal val="90"/>
                                          </p:val>
                                        </p:tav>
                                        <p:tav tm="100000">
                                          <p:val>
                                            <p:fltVal val="0"/>
                                          </p:val>
                                        </p:tav>
                                      </p:tavLst>
                                    </p:anim>
                                    <p:animEffect transition="in" filter="fade">
                                      <p:cBhvr>
                                        <p:cTn id="66" dur="10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p:cTn id="71" dur="1000" fill="hold"/>
                                        <p:tgtEl>
                                          <p:spTgt spid="55"/>
                                        </p:tgtEl>
                                        <p:attrNameLst>
                                          <p:attrName>ppt_w</p:attrName>
                                        </p:attrNameLst>
                                      </p:cBhvr>
                                      <p:tavLst>
                                        <p:tav tm="0">
                                          <p:val>
                                            <p:fltVal val="0"/>
                                          </p:val>
                                        </p:tav>
                                        <p:tav tm="100000">
                                          <p:val>
                                            <p:strVal val="#ppt_w"/>
                                          </p:val>
                                        </p:tav>
                                      </p:tavLst>
                                    </p:anim>
                                    <p:anim calcmode="lin" valueType="num">
                                      <p:cBhvr>
                                        <p:cTn id="72" dur="1000" fill="hold"/>
                                        <p:tgtEl>
                                          <p:spTgt spid="55"/>
                                        </p:tgtEl>
                                        <p:attrNameLst>
                                          <p:attrName>ppt_h</p:attrName>
                                        </p:attrNameLst>
                                      </p:cBhvr>
                                      <p:tavLst>
                                        <p:tav tm="0">
                                          <p:val>
                                            <p:fltVal val="0"/>
                                          </p:val>
                                        </p:tav>
                                        <p:tav tm="100000">
                                          <p:val>
                                            <p:strVal val="#ppt_h"/>
                                          </p:val>
                                        </p:tav>
                                      </p:tavLst>
                                    </p:anim>
                                    <p:anim calcmode="lin" valueType="num">
                                      <p:cBhvr>
                                        <p:cTn id="73" dur="1000" fill="hold"/>
                                        <p:tgtEl>
                                          <p:spTgt spid="55"/>
                                        </p:tgtEl>
                                        <p:attrNameLst>
                                          <p:attrName>style.rotation</p:attrName>
                                        </p:attrNameLst>
                                      </p:cBhvr>
                                      <p:tavLst>
                                        <p:tav tm="0">
                                          <p:val>
                                            <p:fltVal val="90"/>
                                          </p:val>
                                        </p:tav>
                                        <p:tav tm="100000">
                                          <p:val>
                                            <p:fltVal val="0"/>
                                          </p:val>
                                        </p:tav>
                                      </p:tavLst>
                                    </p:anim>
                                    <p:animEffect transition="in" filter="fade">
                                      <p:cBhvr>
                                        <p:cTn id="74"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0B0F0"/>
                </a:solidFill>
                <a:latin typeface="华文行楷" panose="02010800040101010101" pitchFamily="2" charset="-122"/>
                <a:ea typeface="华文行楷" panose="02010800040101010101" pitchFamily="2" charset="-122"/>
              </a:rPr>
              <a:t>美术风格</a:t>
            </a:r>
            <a:endParaRPr lang="en-US" altLang="zh-CN" sz="3600" b="1" dirty="0" smtClean="0">
              <a:solidFill>
                <a:srgbClr val="00B0F0"/>
              </a:solidFill>
              <a:latin typeface="华文行楷" panose="02010800040101010101" pitchFamily="2" charset="-122"/>
              <a:ea typeface="华文行楷" panose="02010800040101010101" pitchFamily="2" charset="-122"/>
            </a:endParaRPr>
          </a:p>
        </p:txBody>
      </p:sp>
      <p:sp>
        <p:nvSpPr>
          <p:cNvPr id="28" name="矩形 27"/>
          <p:cNvSpPr/>
          <p:nvPr/>
        </p:nvSpPr>
        <p:spPr>
          <a:xfrm>
            <a:off x="-22578" y="-11289"/>
            <a:ext cx="485422"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8927" y="-11290"/>
            <a:ext cx="174978"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C:\Users\Administrator\Desktop\图.jpg"/>
          <p:cNvPicPr>
            <a:picLocks noChangeAspect="1" noChangeArrowheads="1"/>
          </p:cNvPicPr>
          <p:nvPr/>
        </p:nvPicPr>
        <p:blipFill>
          <a:blip r:embed="rId4"/>
          <a:srcRect/>
          <a:stretch>
            <a:fillRect/>
          </a:stretch>
        </p:blipFill>
        <p:spPr bwMode="auto">
          <a:xfrm>
            <a:off x="6111890" y="863770"/>
            <a:ext cx="4491457" cy="5466667"/>
          </a:xfrm>
          <a:prstGeom prst="rect">
            <a:avLst/>
          </a:prstGeom>
          <a:noFill/>
          <a:effectLst>
            <a:softEdge rad="63500"/>
          </a:effectLst>
        </p:spPr>
      </p:pic>
      <p:pic>
        <p:nvPicPr>
          <p:cNvPr id="3" name="图片 2"/>
          <p:cNvPicPr>
            <a:picLocks noChangeAspect="1"/>
          </p:cNvPicPr>
          <p:nvPr/>
        </p:nvPicPr>
        <p:blipFill>
          <a:blip r:embed="rId5"/>
          <a:stretch>
            <a:fillRect/>
          </a:stretch>
        </p:blipFill>
        <p:spPr>
          <a:xfrm>
            <a:off x="1108658" y="863770"/>
            <a:ext cx="4152381" cy="5466667"/>
          </a:xfrm>
          <a:prstGeom prst="rect">
            <a:avLst/>
          </a:prstGeom>
          <a:effectLst>
            <a:softEdge rad="63500"/>
          </a:effectLst>
        </p:spPr>
      </p:pic>
    </p:spTree>
    <p:custDataLst>
      <p:tags r:id="rId1"/>
    </p:custDataLst>
    <p:extLst>
      <p:ext uri="{BB962C8B-B14F-4D97-AF65-F5344CB8AC3E}">
        <p14:creationId xmlns:p14="http://schemas.microsoft.com/office/powerpoint/2010/main" val="35071108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0B0F0"/>
                </a:solidFill>
                <a:latin typeface="华文行楷" panose="02010800040101010101" pitchFamily="2" charset="-122"/>
                <a:ea typeface="华文行楷" panose="02010800040101010101" pitchFamily="2" charset="-122"/>
              </a:rPr>
              <a:t>美术风格</a:t>
            </a:r>
            <a:endParaRPr lang="en-US" altLang="zh-CN" sz="3600" b="1" dirty="0" smtClean="0">
              <a:solidFill>
                <a:srgbClr val="00B0F0"/>
              </a:solidFill>
              <a:latin typeface="华文行楷" panose="02010800040101010101" pitchFamily="2" charset="-122"/>
              <a:ea typeface="华文行楷" panose="02010800040101010101" pitchFamily="2" charset="-122"/>
            </a:endParaRPr>
          </a:p>
        </p:txBody>
      </p:sp>
      <p:sp>
        <p:nvSpPr>
          <p:cNvPr id="28" name="矩形 27"/>
          <p:cNvSpPr/>
          <p:nvPr/>
        </p:nvSpPr>
        <p:spPr>
          <a:xfrm>
            <a:off x="-22578" y="-11289"/>
            <a:ext cx="485422"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8927" y="-11290"/>
            <a:ext cx="174978"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3"/>
          <p:cNvPicPr>
            <a:picLocks noChangeAspect="1" noChangeArrowheads="1"/>
          </p:cNvPicPr>
          <p:nvPr/>
        </p:nvPicPr>
        <p:blipFill>
          <a:blip r:embed="rId4"/>
          <a:srcRect/>
          <a:stretch>
            <a:fillRect/>
          </a:stretch>
        </p:blipFill>
        <p:spPr bwMode="auto">
          <a:xfrm>
            <a:off x="1116543" y="1076029"/>
            <a:ext cx="4882759" cy="2652895"/>
          </a:xfrm>
          <a:prstGeom prst="roundRect">
            <a:avLst>
              <a:gd name="adj" fmla="val 8594"/>
            </a:avLst>
          </a:prstGeom>
          <a:solidFill>
            <a:srgbClr val="FFFFFF">
              <a:shade val="85000"/>
            </a:srgbClr>
          </a:solidFill>
          <a:ln>
            <a:noFill/>
          </a:ln>
          <a:effectLst>
            <a:softEdge rad="31750"/>
          </a:effectLst>
        </p:spPr>
      </p:pic>
      <p:pic>
        <p:nvPicPr>
          <p:cNvPr id="31" name="Picture 5"/>
          <p:cNvPicPr>
            <a:picLocks noChangeAspect="1" noChangeArrowheads="1"/>
          </p:cNvPicPr>
          <p:nvPr/>
        </p:nvPicPr>
        <p:blipFill>
          <a:blip r:embed="rId5"/>
          <a:srcRect/>
          <a:stretch>
            <a:fillRect/>
          </a:stretch>
        </p:blipFill>
        <p:spPr bwMode="auto">
          <a:xfrm>
            <a:off x="1137379" y="3712632"/>
            <a:ext cx="4861793" cy="2636395"/>
          </a:xfrm>
          <a:prstGeom prst="roundRect">
            <a:avLst>
              <a:gd name="adj" fmla="val 8594"/>
            </a:avLst>
          </a:prstGeom>
          <a:solidFill>
            <a:srgbClr val="FFFFFF">
              <a:shade val="85000"/>
            </a:srgbClr>
          </a:solidFill>
          <a:ln>
            <a:noFill/>
          </a:ln>
          <a:effectLst>
            <a:softEdge rad="31750"/>
          </a:effectLst>
        </p:spPr>
      </p:pic>
      <p:pic>
        <p:nvPicPr>
          <p:cNvPr id="34" name="Picture 3" descr="C:\Users\Administrator\Desktop\QQ图片20170920171750.png"/>
          <p:cNvPicPr>
            <a:picLocks noChangeAspect="1" noChangeArrowheads="1"/>
          </p:cNvPicPr>
          <p:nvPr/>
        </p:nvPicPr>
        <p:blipFill>
          <a:blip r:embed="rId6"/>
          <a:srcRect/>
          <a:stretch>
            <a:fillRect/>
          </a:stretch>
        </p:blipFill>
        <p:spPr bwMode="auto">
          <a:xfrm>
            <a:off x="6035050" y="1090520"/>
            <a:ext cx="4797074" cy="2655711"/>
          </a:xfrm>
          <a:prstGeom prst="rect">
            <a:avLst/>
          </a:prstGeom>
          <a:noFill/>
          <a:effectLst>
            <a:softEdge rad="31750"/>
          </a:effectLst>
        </p:spPr>
      </p:pic>
      <p:pic>
        <p:nvPicPr>
          <p:cNvPr id="35" name="Picture 2" descr="C:\Users\Administrator\Desktop\timg (1).jpg"/>
          <p:cNvPicPr>
            <a:picLocks noChangeAspect="1" noChangeArrowheads="1"/>
          </p:cNvPicPr>
          <p:nvPr/>
        </p:nvPicPr>
        <p:blipFill>
          <a:blip r:embed="rId7"/>
          <a:srcRect/>
          <a:stretch>
            <a:fillRect/>
          </a:stretch>
        </p:blipFill>
        <p:spPr bwMode="auto">
          <a:xfrm>
            <a:off x="6050682" y="3752784"/>
            <a:ext cx="4795510" cy="2619881"/>
          </a:xfrm>
          <a:prstGeom prst="rect">
            <a:avLst/>
          </a:prstGeom>
          <a:noFill/>
          <a:effectLst>
            <a:softEdge rad="31750"/>
          </a:effectLst>
        </p:spPr>
      </p:pic>
    </p:spTree>
    <p:custDataLst>
      <p:tags r:id="rId1"/>
    </p:custData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
          <p:cNvSpPr txBox="1"/>
          <p:nvPr/>
        </p:nvSpPr>
        <p:spPr>
          <a:xfrm>
            <a:off x="795654" y="-56102"/>
            <a:ext cx="10843404" cy="646331"/>
          </a:xfrm>
          <a:prstGeom prst="rect">
            <a:avLst/>
          </a:prstGeom>
          <a:noFill/>
        </p:spPr>
        <p:txBody>
          <a:bodyPr wrap="square" rtlCol="0">
            <a:spAutoFit/>
          </a:bodyPr>
          <a:lstStyle/>
          <a:p>
            <a:r>
              <a:rPr lang="zh-CN" altLang="en-US" sz="3600" b="1" dirty="0" smtClean="0">
                <a:solidFill>
                  <a:srgbClr val="00B0F0"/>
                </a:solidFill>
                <a:latin typeface="华文行楷" panose="02010800040101010101" pitchFamily="2" charset="-122"/>
                <a:ea typeface="华文行楷" panose="02010800040101010101" pitchFamily="2" charset="-122"/>
              </a:rPr>
              <a:t>技术框架</a:t>
            </a:r>
            <a:endParaRPr lang="en-US" altLang="zh-CN" sz="3600" b="1" dirty="0" smtClean="0">
              <a:solidFill>
                <a:srgbClr val="00B0F0"/>
              </a:solidFill>
              <a:latin typeface="华文行楷" panose="02010800040101010101" pitchFamily="2" charset="-122"/>
              <a:ea typeface="华文行楷" panose="02010800040101010101" pitchFamily="2" charset="-122"/>
            </a:endParaRPr>
          </a:p>
        </p:txBody>
      </p:sp>
      <p:sp>
        <p:nvSpPr>
          <p:cNvPr id="28" name="矩形 27"/>
          <p:cNvSpPr/>
          <p:nvPr/>
        </p:nvSpPr>
        <p:spPr>
          <a:xfrm>
            <a:off x="-22578" y="-11289"/>
            <a:ext cx="485422"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29" name="矩形 28"/>
          <p:cNvSpPr/>
          <p:nvPr/>
        </p:nvSpPr>
        <p:spPr>
          <a:xfrm>
            <a:off x="528927" y="-11290"/>
            <a:ext cx="174978" cy="496711"/>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行楷" panose="02010800040101010101" pitchFamily="2" charset="-122"/>
              <a:ea typeface="华文行楷" panose="02010800040101010101" pitchFamily="2" charset="-122"/>
            </a:endParaRPr>
          </a:p>
        </p:txBody>
      </p:sp>
      <p:sp>
        <p:nvSpPr>
          <p:cNvPr id="9" name="文本框 99"/>
          <p:cNvSpPr txBox="1"/>
          <p:nvPr/>
        </p:nvSpPr>
        <p:spPr>
          <a:xfrm>
            <a:off x="484634" y="1626202"/>
            <a:ext cx="4752340" cy="4034951"/>
          </a:xfrm>
          <a:prstGeom prst="rect">
            <a:avLst/>
          </a:prstGeom>
          <a:noFill/>
          <a:ln w="9525">
            <a:noFill/>
            <a:miter/>
          </a:ln>
        </p:spPr>
        <p:txBody>
          <a:bodyPr wrap="square" anchor="t">
            <a:spAutoFit/>
          </a:bodyPr>
          <a:lstStyle/>
          <a:p>
            <a:pPr marL="266700" lvl="0" indent="-266700" eaLnBrk="0" hangingPunct="0">
              <a:lnSpc>
                <a:spcPct val="170000"/>
              </a:lnSpc>
            </a:pPr>
            <a:r>
              <a:rPr lang="zh-CN" altLang="en-US" sz="1600" strike="noStrike" noProof="1">
                <a:solidFill>
                  <a:srgbClr val="402100"/>
                </a:solidFill>
                <a:latin typeface="华文行楷" panose="02010800040101010101" pitchFamily="2" charset="-122"/>
                <a:ea typeface="华文行楷" panose="02010800040101010101" pitchFamily="2" charset="-122"/>
                <a:cs typeface="+mn-ea"/>
                <a:sym typeface="+mn-ea"/>
              </a:rPr>
              <a:t>　　</a:t>
            </a:r>
            <a:r>
              <a:rPr lang="zh-CN" altLang="en-US" sz="1600" b="1" noProof="1" smtClean="0">
                <a:solidFill>
                  <a:srgbClr val="C00000"/>
                </a:solidFill>
                <a:latin typeface="华文行楷" panose="02010800040101010101" pitchFamily="2" charset="-122"/>
                <a:ea typeface="华文行楷" panose="02010800040101010101" pitchFamily="2" charset="-122"/>
                <a:cs typeface="+mn-ea"/>
                <a:sym typeface="+mn-ea"/>
              </a:rPr>
              <a:t>客</a:t>
            </a:r>
            <a:r>
              <a:rPr lang="zh-CN" altLang="en-US" sz="1600" b="1" noProof="1">
                <a:solidFill>
                  <a:srgbClr val="C00000"/>
                </a:solidFill>
                <a:latin typeface="华文行楷" panose="02010800040101010101" pitchFamily="2" charset="-122"/>
                <a:ea typeface="华文行楷" panose="02010800040101010101" pitchFamily="2" charset="-122"/>
                <a:cs typeface="+mn-ea"/>
                <a:sym typeface="+mn-ea"/>
              </a:rPr>
              <a:t>户</a:t>
            </a:r>
            <a:r>
              <a:rPr lang="zh-CN" altLang="en-US" sz="1600" b="1" noProof="1" smtClean="0">
                <a:solidFill>
                  <a:srgbClr val="C00000"/>
                </a:solidFill>
                <a:latin typeface="华文行楷" panose="02010800040101010101" pitchFamily="2" charset="-122"/>
                <a:ea typeface="华文行楷" panose="02010800040101010101" pitchFamily="2" charset="-122"/>
                <a:cs typeface="+mn-ea"/>
                <a:sym typeface="+mn-ea"/>
              </a:rPr>
              <a:t>端</a:t>
            </a:r>
            <a:r>
              <a:rPr lang="zh-CN" altLang="en-US" sz="1600" noProof="1" smtClean="0">
                <a:solidFill>
                  <a:srgbClr val="402100"/>
                </a:solidFill>
                <a:latin typeface="华文行楷" panose="02010800040101010101" pitchFamily="2" charset="-122"/>
                <a:ea typeface="华文行楷" panose="02010800040101010101" pitchFamily="2" charset="-122"/>
                <a:cs typeface="+mn-ea"/>
                <a:sym typeface="+mn-ea"/>
              </a:rPr>
              <a:t>：团队成员均有</a:t>
            </a:r>
            <a:r>
              <a:rPr lang="en-US" altLang="zh-CN" sz="1600" noProof="1" smtClean="0">
                <a:solidFill>
                  <a:srgbClr val="402100"/>
                </a:solidFill>
                <a:latin typeface="华文行楷" panose="02010800040101010101" pitchFamily="2" charset="-122"/>
                <a:ea typeface="华文行楷" panose="02010800040101010101" pitchFamily="2" charset="-122"/>
                <a:cs typeface="+mn-ea"/>
                <a:sym typeface="+mn-ea"/>
              </a:rPr>
              <a:t>4</a:t>
            </a:r>
            <a:r>
              <a:rPr lang="zh-CN" altLang="en-US" sz="1600" noProof="1" smtClean="0">
                <a:solidFill>
                  <a:srgbClr val="402100"/>
                </a:solidFill>
                <a:latin typeface="华文行楷" panose="02010800040101010101" pitchFamily="2" charset="-122"/>
                <a:ea typeface="华文行楷" panose="02010800040101010101" pitchFamily="2" charset="-122"/>
                <a:cs typeface="+mn-ea"/>
                <a:sym typeface="+mn-ea"/>
              </a:rPr>
              <a:t>年以上</a:t>
            </a:r>
            <a:r>
              <a:rPr lang="en-US" altLang="zh-CN" sz="1600" noProof="1" smtClean="0">
                <a:solidFill>
                  <a:srgbClr val="402100"/>
                </a:solidFill>
                <a:ea typeface="华文行楷" panose="02010800040101010101" pitchFamily="2" charset="-122"/>
                <a:cs typeface="+mn-ea"/>
                <a:sym typeface="+mn-ea"/>
              </a:rPr>
              <a:t>untiy</a:t>
            </a:r>
            <a:r>
              <a:rPr lang="zh-CN" altLang="en-US" sz="1600" noProof="1" smtClean="0">
                <a:solidFill>
                  <a:srgbClr val="402100"/>
                </a:solidFill>
                <a:latin typeface="华文行楷" panose="02010800040101010101" pitchFamily="2" charset="-122"/>
                <a:ea typeface="华文行楷" panose="02010800040101010101" pitchFamily="2" charset="-122"/>
                <a:cs typeface="+mn-ea"/>
                <a:sym typeface="+mn-ea"/>
              </a:rPr>
              <a:t>开发经验，</a:t>
            </a:r>
            <a:r>
              <a:rPr lang="zh-CN" altLang="en-US" sz="1600" noProof="1">
                <a:solidFill>
                  <a:srgbClr val="402100"/>
                </a:solidFill>
                <a:latin typeface="华文行楷" panose="02010800040101010101" pitchFamily="2" charset="-122"/>
                <a:ea typeface="华文行楷" panose="02010800040101010101" pitchFamily="2" charset="-122"/>
                <a:cs typeface="+mn-ea"/>
                <a:sym typeface="+mn-ea"/>
              </a:rPr>
              <a:t>采用最新</a:t>
            </a:r>
            <a:r>
              <a:rPr lang="en-US" altLang="zh-CN" sz="1600" noProof="1" smtClean="0">
                <a:solidFill>
                  <a:srgbClr val="402100"/>
                </a:solidFill>
                <a:ea typeface="华文行楷" panose="02010800040101010101" pitchFamily="2" charset="-122"/>
                <a:cs typeface="+mn-ea"/>
                <a:sym typeface="+mn-ea"/>
              </a:rPr>
              <a:t>Untiy</a:t>
            </a:r>
            <a:r>
              <a:rPr lang="en-US" altLang="zh-CN" sz="1600" noProof="1" smtClean="0">
                <a:solidFill>
                  <a:srgbClr val="402100"/>
                </a:solidFill>
                <a:latin typeface="华文行楷" panose="02010800040101010101" pitchFamily="2" charset="-122"/>
                <a:ea typeface="华文行楷" panose="02010800040101010101" pitchFamily="2" charset="-122"/>
                <a:cs typeface="+mn-ea"/>
                <a:sym typeface="+mn-ea"/>
              </a:rPr>
              <a:t>2017</a:t>
            </a:r>
            <a:r>
              <a:rPr lang="zh-CN" altLang="en-US" sz="1600" noProof="1" smtClean="0">
                <a:solidFill>
                  <a:srgbClr val="402100"/>
                </a:solidFill>
                <a:latin typeface="华文行楷" panose="02010800040101010101" pitchFamily="2" charset="-122"/>
                <a:ea typeface="华文行楷" panose="02010800040101010101" pitchFamily="2" charset="-122"/>
                <a:cs typeface="+mn-ea"/>
                <a:sym typeface="+mn-ea"/>
              </a:rPr>
              <a:t>引擎，支持多种次世代技能，性能，效果，稳定性均有飞跃性提高。</a:t>
            </a:r>
            <a:endParaRPr lang="en-US" altLang="zh-CN" sz="1600" noProof="1" smtClean="0">
              <a:solidFill>
                <a:srgbClr val="402100"/>
              </a:solidFill>
              <a:latin typeface="华文行楷" panose="02010800040101010101" pitchFamily="2" charset="-122"/>
              <a:ea typeface="华文行楷" panose="02010800040101010101" pitchFamily="2" charset="-122"/>
              <a:cs typeface="+mn-ea"/>
              <a:sym typeface="+mn-ea"/>
            </a:endParaRPr>
          </a:p>
          <a:p>
            <a:pPr marL="266700" lvl="0" indent="-266700" eaLnBrk="0" hangingPunct="0">
              <a:lnSpc>
                <a:spcPct val="170000"/>
              </a:lnSpc>
            </a:pPr>
            <a:endParaRPr lang="zh-CN" altLang="en-US" sz="1600" strike="noStrike" noProof="1">
              <a:ln w="9525">
                <a:solidFill>
                  <a:srgbClr val="402100"/>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cs typeface="+mn-ea"/>
            </a:endParaRPr>
          </a:p>
          <a:p>
            <a:pPr marL="266700" lvl="0" indent="-266700" algn="l" eaLnBrk="0" fontAlgn="base" hangingPunct="0">
              <a:lnSpc>
                <a:spcPct val="170000"/>
              </a:lnSpc>
            </a:pPr>
            <a:r>
              <a:rPr lang="zh-CN" altLang="en-US" sz="1600" strike="noStrike" noProof="1">
                <a:ln w="9525">
                  <a:solidFill>
                    <a:srgbClr val="402100"/>
                  </a:solidFill>
                  <a:prstDash val="solid"/>
                </a:ln>
                <a:solidFill>
                  <a:srgbClr val="000000"/>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cs typeface="+mn-ea"/>
                <a:sym typeface="+mn-ea"/>
              </a:rPr>
              <a:t>　</a:t>
            </a:r>
            <a:r>
              <a:rPr lang="zh-CN" altLang="en-US" sz="1600" strike="noStrike" noProof="1">
                <a:solidFill>
                  <a:srgbClr val="402100"/>
                </a:solidFill>
                <a:latin typeface="华文行楷" panose="02010800040101010101" pitchFamily="2" charset="-122"/>
                <a:ea typeface="华文行楷" panose="02010800040101010101" pitchFamily="2" charset="-122"/>
                <a:cs typeface="+mn-ea"/>
                <a:sym typeface="+mn-ea"/>
              </a:rPr>
              <a:t>　</a:t>
            </a:r>
            <a:r>
              <a:rPr lang="zh-CN" altLang="en-US" sz="1600" b="1" noProof="1">
                <a:solidFill>
                  <a:srgbClr val="C00000"/>
                </a:solidFill>
                <a:latin typeface="华文行楷" panose="02010800040101010101" pitchFamily="2" charset="-122"/>
                <a:ea typeface="华文行楷" panose="02010800040101010101" pitchFamily="2" charset="-122"/>
                <a:cs typeface="+mn-ea"/>
                <a:sym typeface="+mn-ea"/>
              </a:rPr>
              <a:t>服务器</a:t>
            </a:r>
            <a:r>
              <a:rPr lang="zh-CN" altLang="en-US" sz="1600" strike="noStrike" noProof="1" smtClean="0">
                <a:solidFill>
                  <a:srgbClr val="402100"/>
                </a:solidFill>
                <a:latin typeface="华文行楷" panose="02010800040101010101" pitchFamily="2" charset="-122"/>
                <a:ea typeface="华文行楷" panose="02010800040101010101" pitchFamily="2" charset="-122"/>
                <a:cs typeface="+mn-ea"/>
                <a:sym typeface="+mn-ea"/>
              </a:rPr>
              <a:t>：</a:t>
            </a:r>
            <a:r>
              <a:rPr lang="en-US" altLang="zh-CN" sz="1600" strike="noStrike" noProof="1" smtClean="0">
                <a:solidFill>
                  <a:srgbClr val="402100"/>
                </a:solidFill>
                <a:latin typeface="华文行楷" panose="02010800040101010101" pitchFamily="2" charset="-122"/>
                <a:ea typeface="华文行楷" panose="02010800040101010101" pitchFamily="2" charset="-122"/>
                <a:cs typeface="+mn-ea"/>
              </a:rPr>
              <a:t>《</a:t>
            </a:r>
            <a:r>
              <a:rPr lang="zh-CN" altLang="en-US" sz="1600" noProof="1" smtClean="0">
                <a:solidFill>
                  <a:srgbClr val="402100"/>
                </a:solidFill>
                <a:latin typeface="华文行楷" panose="02010800040101010101" pitchFamily="2" charset="-122"/>
                <a:ea typeface="华文行楷" panose="02010800040101010101" pitchFamily="2" charset="-122"/>
                <a:cs typeface="+mn-ea"/>
              </a:rPr>
              <a:t>新白娘子传奇</a:t>
            </a:r>
            <a:r>
              <a:rPr lang="en-US" altLang="zh-CN" sz="1600" strike="noStrike" noProof="1" smtClean="0">
                <a:solidFill>
                  <a:srgbClr val="402100"/>
                </a:solidFill>
                <a:latin typeface="华文行楷" panose="02010800040101010101" pitchFamily="2" charset="-122"/>
                <a:ea typeface="华文行楷" panose="02010800040101010101" pitchFamily="2" charset="-122"/>
                <a:cs typeface="+mn-ea"/>
              </a:rPr>
              <a:t>》</a:t>
            </a:r>
            <a:r>
              <a:rPr lang="zh-CN" altLang="en-US" sz="1600" strike="noStrike" noProof="1">
                <a:solidFill>
                  <a:srgbClr val="402100"/>
                </a:solidFill>
                <a:latin typeface="华文行楷" panose="02010800040101010101" pitchFamily="2" charset="-122"/>
                <a:ea typeface="华文行楷" panose="02010800040101010101" pitchFamily="2" charset="-122"/>
                <a:cs typeface="+mn-ea"/>
              </a:rPr>
              <a:t>将参照 </a:t>
            </a:r>
            <a:r>
              <a:rPr lang="zh-CN" altLang="en-US" sz="1800" strike="noStrike" noProof="1">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cs typeface="+mn-ea"/>
              </a:rPr>
              <a:t>西山居</a:t>
            </a:r>
            <a:r>
              <a:rPr lang="zh-CN" altLang="en-US" sz="1800" strike="noStrike" noProof="1">
                <a:solidFill>
                  <a:srgbClr val="402100"/>
                </a:solidFill>
                <a:latin typeface="华文行楷" panose="02010800040101010101" pitchFamily="2" charset="-122"/>
                <a:ea typeface="华文行楷" panose="02010800040101010101" pitchFamily="2" charset="-122"/>
                <a:cs typeface="+mn-ea"/>
              </a:rPr>
              <a:t> </a:t>
            </a:r>
            <a:r>
              <a:rPr lang="zh-CN" altLang="en-US" sz="1600" strike="noStrike" noProof="1">
                <a:solidFill>
                  <a:srgbClr val="402100"/>
                </a:solidFill>
                <a:latin typeface="华文行楷" panose="02010800040101010101" pitchFamily="2" charset="-122"/>
                <a:ea typeface="华文行楷" panose="02010800040101010101" pitchFamily="2" charset="-122"/>
                <a:cs typeface="+mn-ea"/>
              </a:rPr>
              <a:t>多款运营多年的端游</a:t>
            </a:r>
            <a:r>
              <a:rPr lang="en-US" altLang="zh-CN" sz="1600" strike="noStrike" noProof="1">
                <a:solidFill>
                  <a:srgbClr val="402100"/>
                </a:solidFill>
                <a:ea typeface="华文行楷" panose="02010800040101010101" pitchFamily="2" charset="-122"/>
                <a:cs typeface="+mn-ea"/>
              </a:rPr>
              <a:t>MMORPG</a:t>
            </a:r>
            <a:r>
              <a:rPr lang="zh-CN" altLang="en-US" sz="1600" strike="noStrike" noProof="1">
                <a:solidFill>
                  <a:srgbClr val="402100"/>
                </a:solidFill>
                <a:latin typeface="华文行楷" panose="02010800040101010101" pitchFamily="2" charset="-122"/>
                <a:ea typeface="华文行楷" panose="02010800040101010101" pitchFamily="2" charset="-122"/>
                <a:cs typeface="+mn-ea"/>
              </a:rPr>
              <a:t>项目，沿用并整合优化其被市场多年验证过的稳定服务器架构和成熟的设计思路，以此迎合市场规律，规避技术风险。</a:t>
            </a:r>
          </a:p>
          <a:p>
            <a:pPr marL="266700" lvl="0" indent="-266700" eaLnBrk="0" fontAlgn="base" hangingPunct="0">
              <a:lnSpc>
                <a:spcPct val="50000"/>
              </a:lnSpc>
            </a:pPr>
            <a:endParaRPr lang="zh-CN" altLang="en-US" sz="1600" strike="noStrike" noProof="1">
              <a:solidFill>
                <a:srgbClr val="000000"/>
              </a:solidFill>
              <a:latin typeface="华文行楷" panose="02010800040101010101" pitchFamily="2" charset="-122"/>
              <a:ea typeface="华文行楷" panose="02010800040101010101" pitchFamily="2" charset="-122"/>
            </a:endParaRPr>
          </a:p>
        </p:txBody>
      </p:sp>
      <p:pic>
        <p:nvPicPr>
          <p:cNvPr id="10" name="图片 5"/>
          <p:cNvPicPr>
            <a:picLocks noChangeAspect="1"/>
          </p:cNvPicPr>
          <p:nvPr/>
        </p:nvPicPr>
        <p:blipFill>
          <a:blip r:embed="rId4"/>
          <a:stretch>
            <a:fillRect/>
          </a:stretch>
        </p:blipFill>
        <p:spPr>
          <a:xfrm>
            <a:off x="5430477" y="3513802"/>
            <a:ext cx="3057525" cy="2181225"/>
          </a:xfrm>
          <a:prstGeom prst="rect">
            <a:avLst/>
          </a:prstGeom>
          <a:noFill/>
          <a:ln w="9525">
            <a:noFill/>
          </a:ln>
          <a:effectLst>
            <a:softEdge rad="31750"/>
          </a:effectLst>
        </p:spPr>
      </p:pic>
      <p:pic>
        <p:nvPicPr>
          <p:cNvPr id="11" name="图片 12"/>
          <p:cNvPicPr>
            <a:picLocks noChangeAspect="1"/>
          </p:cNvPicPr>
          <p:nvPr/>
        </p:nvPicPr>
        <p:blipFill>
          <a:blip r:embed="rId5"/>
          <a:stretch>
            <a:fillRect/>
          </a:stretch>
        </p:blipFill>
        <p:spPr>
          <a:xfrm>
            <a:off x="8546740" y="3528090"/>
            <a:ext cx="3049587" cy="2143125"/>
          </a:xfrm>
          <a:prstGeom prst="rect">
            <a:avLst/>
          </a:prstGeom>
          <a:noFill/>
          <a:ln w="9525">
            <a:noFill/>
          </a:ln>
          <a:effectLst>
            <a:softEdge rad="31750"/>
          </a:effectLst>
        </p:spPr>
      </p:pic>
      <p:pic>
        <p:nvPicPr>
          <p:cNvPr id="12" name="图片 13"/>
          <p:cNvPicPr>
            <a:picLocks noChangeAspect="1"/>
          </p:cNvPicPr>
          <p:nvPr/>
        </p:nvPicPr>
        <p:blipFill>
          <a:blip r:embed="rId6"/>
          <a:stretch>
            <a:fillRect/>
          </a:stretch>
        </p:blipFill>
        <p:spPr>
          <a:xfrm>
            <a:off x="5430477" y="1324640"/>
            <a:ext cx="3059113" cy="2133600"/>
          </a:xfrm>
          <a:prstGeom prst="rect">
            <a:avLst/>
          </a:prstGeom>
          <a:noFill/>
          <a:ln w="9525">
            <a:noFill/>
          </a:ln>
          <a:effectLst>
            <a:softEdge rad="31750"/>
          </a:effectLst>
        </p:spPr>
      </p:pic>
      <p:pic>
        <p:nvPicPr>
          <p:cNvPr id="13" name="图片 14"/>
          <p:cNvPicPr>
            <a:picLocks noChangeAspect="1"/>
          </p:cNvPicPr>
          <p:nvPr/>
        </p:nvPicPr>
        <p:blipFill>
          <a:blip r:embed="rId7"/>
          <a:stretch>
            <a:fillRect/>
          </a:stretch>
        </p:blipFill>
        <p:spPr>
          <a:xfrm>
            <a:off x="8541977" y="1319877"/>
            <a:ext cx="3048000" cy="2141538"/>
          </a:xfrm>
          <a:prstGeom prst="rect">
            <a:avLst/>
          </a:prstGeom>
          <a:noFill/>
          <a:ln w="9525">
            <a:noFill/>
          </a:ln>
          <a:effectLst>
            <a:softEdge rad="31750"/>
          </a:effectLst>
        </p:spPr>
      </p:pic>
    </p:spTree>
    <p:custDataLst>
      <p:tags r:id="rId1"/>
    </p:custData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7"/>
          <p:cNvSpPr>
            <a:spLocks noChangeArrowheads="1"/>
          </p:cNvSpPr>
          <p:nvPr/>
        </p:nvSpPr>
        <p:spPr bwMode="auto">
          <a:xfrm>
            <a:off x="4159613" y="2793012"/>
            <a:ext cx="424815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4400" b="1" dirty="0" smtClean="0">
                <a:solidFill>
                  <a:srgbClr val="F85DA6"/>
                </a:solidFill>
                <a:latin typeface="华文行楷" panose="02010800040101010101" pitchFamily="2" charset="-122"/>
                <a:ea typeface="华文行楷" panose="02010800040101010101" pitchFamily="2" charset="-122"/>
                <a:sym typeface="微软雅黑" panose="020B0503020204020204" pitchFamily="34" charset="-122"/>
              </a:rPr>
              <a:t>Part.2 </a:t>
            </a:r>
            <a:r>
              <a:rPr lang="zh-CN" altLang="en-US" sz="4400" b="1" dirty="0" smtClean="0">
                <a:solidFill>
                  <a:srgbClr val="F85DA6"/>
                </a:solidFill>
                <a:latin typeface="华文行楷" panose="02010800040101010101" pitchFamily="2" charset="-122"/>
                <a:ea typeface="华文行楷" panose="02010800040101010101" pitchFamily="2" charset="-122"/>
                <a:sym typeface="微软雅黑" panose="020B0503020204020204" pitchFamily="34" charset="-122"/>
              </a:rPr>
              <a:t>影游联动</a:t>
            </a:r>
            <a:endParaRPr lang="zh-CN" altLang="en-US" sz="4400" b="1" dirty="0">
              <a:solidFill>
                <a:srgbClr val="F85DA6"/>
              </a:solidFill>
              <a:latin typeface="华文行楷" panose="02010800040101010101" pitchFamily="2" charset="-122"/>
              <a:ea typeface="华文行楷"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117400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150995200"/>
  <p:tag name="KSO_WM_SLIDE_INDEX" val="1"/>
  <p:tag name="KSO_WM_SLIDE_ITEM_CNT" val="6"/>
  <p:tag name="KSO_WM_SLIDE_LAYOUT" val="m_a"/>
  <p:tag name="KSO_WM_SLIDE_LAYOUT_CNT" val="1_1"/>
  <p:tag name="KSO_WM_SLIDE_TYPE" val="text"/>
  <p:tag name="KSO_WM_BEAUTIFY_FLAG" val="#wm#"/>
  <p:tag name="KSO_WM_SLIDE_POSITION" val="59*108"/>
  <p:tag name="KSO_WM_SLIDE_SIZE" val="841*379"/>
  <p:tag name="KSO_WM_TEMPLATE_CATEGORY" val="diagram"/>
  <p:tag name="KSO_WM_TEMPLATE_INDEX" val="791"/>
  <p:tag name="KSO_WM_DIAGRAM_GROUP_CODE" val="m1-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150995200"/>
  <p:tag name="KSO_WM_SLIDE_INDEX" val="1"/>
  <p:tag name="KSO_WM_SLIDE_ITEM_CNT" val="6"/>
  <p:tag name="KSO_WM_SLIDE_LAYOUT" val="m_a"/>
  <p:tag name="KSO_WM_SLIDE_LAYOUT_CNT" val="1_1"/>
  <p:tag name="KSO_WM_SLIDE_TYPE" val="text"/>
  <p:tag name="KSO_WM_BEAUTIFY_FLAG" val="#wm#"/>
  <p:tag name="KSO_WM_SLIDE_POSITION" val="59*108"/>
  <p:tag name="KSO_WM_SLIDE_SIZE" val="841*379"/>
  <p:tag name="KSO_WM_TEMPLATE_CATEGORY" val="diagram"/>
  <p:tag name="KSO_WM_TEMPLATE_INDEX" val="791"/>
  <p:tag name="KSO_WM_DIAGRAM_GROUP_CODE" val="m1-1"/>
  <p:tag name="KSO_WM_TAG_VERSION" val="1.0"/>
</p:tagLst>
</file>

<file path=ppt/tags/tag3.xml><?xml version="1.0" encoding="utf-8"?>
<p:tagLst xmlns:a="http://schemas.openxmlformats.org/drawingml/2006/main" xmlns:r="http://schemas.openxmlformats.org/officeDocument/2006/relationships" xmlns:p="http://schemas.openxmlformats.org/presentationml/2006/main">
  <p:tag name="KSO_WM_SLIDE_ID" val="150995200"/>
  <p:tag name="KSO_WM_SLIDE_INDEX" val="1"/>
  <p:tag name="KSO_WM_SLIDE_ITEM_CNT" val="6"/>
  <p:tag name="KSO_WM_SLIDE_LAYOUT" val="m_a"/>
  <p:tag name="KSO_WM_SLIDE_LAYOUT_CNT" val="1_1"/>
  <p:tag name="KSO_WM_SLIDE_TYPE" val="text"/>
  <p:tag name="KSO_WM_BEAUTIFY_FLAG" val="#wm#"/>
  <p:tag name="KSO_WM_SLIDE_POSITION" val="59*108"/>
  <p:tag name="KSO_WM_SLIDE_SIZE" val="841*379"/>
  <p:tag name="KSO_WM_TEMPLATE_CATEGORY" val="diagram"/>
  <p:tag name="KSO_WM_TEMPLATE_INDEX" val="791"/>
  <p:tag name="KSO_WM_DIAGRAM_GROUP_CODE" val="m1-1"/>
  <p:tag name="KSO_WM_TAG_VERSION" val="1.0"/>
</p:tagLst>
</file>

<file path=ppt/tags/tag4.xml><?xml version="1.0" encoding="utf-8"?>
<p:tagLst xmlns:a="http://schemas.openxmlformats.org/drawingml/2006/main" xmlns:r="http://schemas.openxmlformats.org/officeDocument/2006/relationships" xmlns:p="http://schemas.openxmlformats.org/presentationml/2006/main">
  <p:tag name="KSO_WM_SLIDE_ID" val="150995200"/>
  <p:tag name="KSO_WM_SLIDE_INDEX" val="1"/>
  <p:tag name="KSO_WM_SLIDE_ITEM_CNT" val="6"/>
  <p:tag name="KSO_WM_SLIDE_LAYOUT" val="m_a"/>
  <p:tag name="KSO_WM_SLIDE_LAYOUT_CNT" val="1_1"/>
  <p:tag name="KSO_WM_SLIDE_TYPE" val="text"/>
  <p:tag name="KSO_WM_BEAUTIFY_FLAG" val="#wm#"/>
  <p:tag name="KSO_WM_SLIDE_POSITION" val="59*108"/>
  <p:tag name="KSO_WM_SLIDE_SIZE" val="841*379"/>
  <p:tag name="KSO_WM_TEMPLATE_CATEGORY" val="diagram"/>
  <p:tag name="KSO_WM_TEMPLATE_INDEX" val="791"/>
  <p:tag name="KSO_WM_DIAGRAM_GROUP_CODE" val="m1-1"/>
  <p:tag name="KSO_WM_TAG_VERSION" val="1.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29"/>
  <p:tag name="KSO_WM_SLIDE_ID" val="diagram160529_4"/>
  <p:tag name="KSO_WM_SLIDE_INDEX" val="4"/>
  <p:tag name="KSO_WM_SLIDE_ITEM_CNT" val="3"/>
  <p:tag name="KSO_WM_SLIDE_LAYOUT" val="a_m"/>
  <p:tag name="KSO_WM_SLIDE_LAYOUT_CNT" val="1_1"/>
  <p:tag name="KSO_WM_SLIDE_TYPE" val="text"/>
  <p:tag name="KSO_WM_BEAUTIFY_FLAG" val="#wm#"/>
  <p:tag name="KSO_WM_SLIDE_POSITION" val="124*210"/>
  <p:tag name="KSO_WM_SLIDE_SIZE" val="712*244"/>
  <p:tag name="KSO_WM_TAG_VERSION" val="1.0"/>
  <p:tag name="KSO_WM_DIAGRAM_GROUP_CODE" val="m1-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82"/>
  <p:tag name="KSO_WM_SLIDE_ID" val="150995202"/>
  <p:tag name="KSO_WM_SLIDE_INDEX" val="3"/>
  <p:tag name="KSO_WM_SLIDE_ITEM_CNT" val="4"/>
  <p:tag name="KSO_WM_SLIDE_LAYOUT" val="m_a"/>
  <p:tag name="KSO_WM_SLIDE_LAYOUT_CNT" val="1_1"/>
  <p:tag name="KSO_WM_SLIDE_TYPE" val="text"/>
  <p:tag name="KSO_WM_BEAUTIFY_FLAG" val="#wm#"/>
  <p:tag name="KSO_WM_SLIDE_POSITION" val="126*221"/>
  <p:tag name="KSO_WM_SLIDE_SIZE" val="708*185"/>
  <p:tag name="KSO_WM_DIAGRAM_GROUP_CODE" val="m1-1"/>
  <p:tag name="KSO_WM_TAG_VERSION"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23158</TotalTime>
  <Words>2615</Words>
  <Application>Microsoft Office PowerPoint</Application>
  <PresentationFormat>宽屏</PresentationFormat>
  <Paragraphs>348</Paragraphs>
  <Slides>39</Slides>
  <Notes>26</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方正姚体</vt:lpstr>
      <vt:lpstr>华文行楷</vt:lpstr>
      <vt:lpstr>华文楷体</vt:lpstr>
      <vt:lpstr>华文细黑</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luojie</dc:creator>
  <cp:lastModifiedBy>xbany</cp:lastModifiedBy>
  <cp:revision>1028</cp:revision>
  <dcterms:created xsi:type="dcterms:W3CDTF">2017-07-05T05:15:38Z</dcterms:created>
  <dcterms:modified xsi:type="dcterms:W3CDTF">2017-11-13T10:14:43Z</dcterms:modified>
</cp:coreProperties>
</file>